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3" r:id="rId3"/>
    <p:sldId id="364" r:id="rId4"/>
    <p:sldId id="369" r:id="rId5"/>
    <p:sldId id="365" r:id="rId6"/>
    <p:sldId id="374" r:id="rId7"/>
    <p:sldId id="382" r:id="rId8"/>
    <p:sldId id="383" r:id="rId9"/>
    <p:sldId id="331" r:id="rId10"/>
    <p:sldId id="345" r:id="rId11"/>
    <p:sldId id="343" r:id="rId12"/>
    <p:sldId id="349" r:id="rId13"/>
    <p:sldId id="372" r:id="rId14"/>
    <p:sldId id="373" r:id="rId15"/>
    <p:sldId id="332" r:id="rId16"/>
    <p:sldId id="333" r:id="rId17"/>
    <p:sldId id="334" r:id="rId18"/>
    <p:sldId id="371" r:id="rId19"/>
    <p:sldId id="335" r:id="rId20"/>
    <p:sldId id="336" r:id="rId21"/>
    <p:sldId id="362" r:id="rId22"/>
    <p:sldId id="356" r:id="rId23"/>
    <p:sldId id="363" r:id="rId24"/>
    <p:sldId id="376" r:id="rId25"/>
    <p:sldId id="377" r:id="rId26"/>
    <p:sldId id="381" r:id="rId27"/>
    <p:sldId id="378" r:id="rId28"/>
    <p:sldId id="346" r:id="rId29"/>
    <p:sldId id="348" r:id="rId30"/>
    <p:sldId id="353" r:id="rId31"/>
    <p:sldId id="384" r:id="rId32"/>
    <p:sldId id="355" r:id="rId33"/>
    <p:sldId id="385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1" autoAdjust="0"/>
  </p:normalViewPr>
  <p:slideViewPr>
    <p:cSldViewPr>
      <p:cViewPr>
        <p:scale>
          <a:sx n="70" d="100"/>
          <a:sy n="70" d="100"/>
        </p:scale>
        <p:origin x="-115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© Campden BRI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52BBF6-0B24-4C1C-A462-D90A2E290C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E30578-08EA-4949-BA4A-7D2D1AECBA71}" type="datetime1">
              <a:rPr lang="en-GB"/>
              <a:pPr>
                <a:defRPr/>
              </a:pPr>
              <a:t>25/04/2017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D4E808-45DE-47CF-BFBE-E30DAE65C516}" type="datetimeFigureOut">
              <a:rPr lang="en-US"/>
              <a:pPr>
                <a:defRPr/>
              </a:pPr>
              <a:t>4/25/2017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C62203-C2D8-40C0-A777-CF7F2FC53E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C47D3B-039E-4C97-86DA-5CC16A21C62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C62203-C2D8-40C0-A777-CF7F2FC53EB1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C62203-C2D8-40C0-A777-CF7F2FC53EB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AD544B-294C-4B2A-801D-4D49C66BA7B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8F0319-9556-4B54-8842-31BB93B9F1E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C62203-C2D8-40C0-A777-CF7F2FC53EB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5072063" y="0"/>
            <a:ext cx="407193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5" name="Picture 9" descr="CBRI_Logo.t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03938" y="428625"/>
            <a:ext cx="270510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702" y="2857496"/>
            <a:ext cx="6886596" cy="1470025"/>
          </a:xfrm>
        </p:spPr>
        <p:txBody>
          <a:bodyPr anchor="b"/>
          <a:lstStyle>
            <a:lvl1pPr algn="l">
              <a:defRPr sz="4400" b="1">
                <a:solidFill>
                  <a:srgbClr val="7030A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702" y="4929197"/>
            <a:ext cx="6858048" cy="1336663"/>
          </a:xfrm>
        </p:spPr>
        <p:txBody>
          <a:bodyPr/>
          <a:lstStyle>
            <a:lvl1pPr marL="0" indent="0" algn="l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GB" noProof="0" dirty="0" smtClean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 rot="10800000">
            <a:off x="285750" y="6572250"/>
            <a:ext cx="8429625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00" y="928670"/>
            <a:ext cx="7670614" cy="928686"/>
          </a:xfrm>
          <a:noFill/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600" y="2357430"/>
            <a:ext cx="7670614" cy="3524256"/>
          </a:xfrm>
        </p:spPr>
        <p:txBody>
          <a:bodyPr/>
          <a:lstStyle>
            <a:lvl1pPr>
              <a:defRPr sz="3200">
                <a:solidFill>
                  <a:srgbClr val="7030A0"/>
                </a:solidFill>
              </a:defRPr>
            </a:lvl1pPr>
            <a:lvl2pPr>
              <a:defRPr sz="2800">
                <a:solidFill>
                  <a:srgbClr val="7030A0"/>
                </a:solidFill>
              </a:defRPr>
            </a:lvl2pPr>
            <a:lvl3pPr>
              <a:defRPr>
                <a:solidFill>
                  <a:srgbClr val="7030A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785794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785794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642918"/>
            <a:ext cx="4040188" cy="782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3" y="15716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642918"/>
            <a:ext cx="4041775" cy="782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5716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5628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942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raftSlidegraphic.jpg"/>
          <p:cNvPicPr>
            <a:picLocks noChangeAspect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white">
          <a:xfrm>
            <a:off x="0" y="0"/>
            <a:ext cx="4330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CBRI_Logo.tif"/>
          <p:cNvPicPr>
            <a:picLocks noChangeAspect="1"/>
          </p:cNvPicPr>
          <p:nvPr/>
        </p:nvPicPr>
        <p:blipFill>
          <a:blip r:embed="rId17" cstate="screen"/>
          <a:srcRect/>
          <a:stretch>
            <a:fillRect/>
          </a:stretch>
        </p:blipFill>
        <p:spPr bwMode="auto">
          <a:xfrm>
            <a:off x="6929438" y="6143625"/>
            <a:ext cx="199231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608013"/>
            <a:ext cx="7527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979613"/>
            <a:ext cx="75279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4" r:id="rId13"/>
    <p:sldLayoutId id="2147483882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video" Target="file:///\\campden\shares\workgroup\bcp\2017\Conferences\BSB%20Spring%2026%20April\Muffins%20Col.wmv" TargetMode="External"/><Relationship Id="rId7" Type="http://schemas.openxmlformats.org/officeDocument/2006/relationships/image" Target="../media/image9.png"/><Relationship Id="rId2" Type="http://schemas.openxmlformats.org/officeDocument/2006/relationships/video" Target="file:///\\campden\shares\workgroup\bcp\2017\Conferences\BSB%20Spring%2026%20April\HR%20Cake%20Col.wmv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Glucose_chain_structure.sv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bzt1Q0JuM3dqYM&amp;tbnid=H326w7vQ-qzlwM:&amp;ved=0CAUQjRw&amp;url=http://www.officeshopping.co.uk/products/robinsons-special-r-squash-no-added-sugar-1-litre-orange-ref-a02046-pack-12/&amp;ei=8yTdUpHTL-eQ0AW94YDoBg&amp;bvm=bv.59568121,d.ZG4&amp;psig=AFQjCNE9zNxeu_dp17tWQNKujotFFHFDvg&amp;ust=13903110140238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uk/url?sa=i&amp;rct=j&amp;q=&amp;esrc=s&amp;frm=1&amp;source=images&amp;cd=&amp;cad=rja&amp;docid=GI4elMPwXYqZYM&amp;tbnid=3aZc5ljKaruyMM:&amp;ved=0CAUQjRw&amp;url=http://ukonlinegoodies.com/index.php?main_page=product_info&amp;products_id=296&amp;ei=ZiXdUoi-Mqef0QW9p4GwCQ&amp;bvm=bv.59568121,d.ZG4&amp;psig=AFQjCNEnzHibAR3XheAGsr4Qcm97Uxaj9A&amp;ust=1390311134200323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899344" y="1556792"/>
            <a:ext cx="7633096" cy="1974081"/>
          </a:xfrm>
        </p:spPr>
        <p:txBody>
          <a:bodyPr/>
          <a:lstStyle/>
          <a:p>
            <a:pPr eaLnBrk="1" hangingPunct="1"/>
            <a:r>
              <a:rPr lang="en-GB" sz="3600" dirty="0" smtClean="0"/>
              <a:t>Tackling the issues of reducing the sugar in cakes </a:t>
            </a:r>
            <a:endParaRPr lang="en-US" sz="3600" dirty="0" smtClean="0"/>
          </a:p>
        </p:txBody>
      </p:sp>
      <p:sp>
        <p:nvSpPr>
          <p:cNvPr id="4099" name="Subtitle 4"/>
          <p:cNvSpPr>
            <a:spLocks noGrp="1"/>
          </p:cNvSpPr>
          <p:nvPr>
            <p:ph type="subTitle" idx="1"/>
          </p:nvPr>
        </p:nvSpPr>
        <p:spPr>
          <a:xfrm>
            <a:off x="1128712" y="4221163"/>
            <a:ext cx="7043687" cy="2088157"/>
          </a:xfrm>
        </p:spPr>
        <p:txBody>
          <a:bodyPr/>
          <a:lstStyle/>
          <a:p>
            <a:pPr eaLnBrk="1" hangingPunct="1"/>
            <a:r>
              <a:rPr lang="en-US" dirty="0" smtClean="0"/>
              <a:t>Gary Tucker</a:t>
            </a:r>
          </a:p>
          <a:p>
            <a:pPr eaLnBrk="1" hangingPunct="1"/>
            <a:r>
              <a:rPr lang="en-US" dirty="0" smtClean="0"/>
              <a:t>Baking and Cereal Processing Department</a:t>
            </a:r>
          </a:p>
          <a:p>
            <a:pPr eaLnBrk="1" hangingPunct="1"/>
            <a:r>
              <a:rPr lang="en-US" dirty="0" smtClean="0"/>
              <a:t>Campden BRI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04800"/>
            <a:ext cx="8286750" cy="1143000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1. Role in flavour (sweetness)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1772816"/>
            <a:ext cx="842493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Sucrose is often referred to as sugar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Tx/>
              <a:buChar char="•"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Sugars give sweetness (obvious statement but important)</a:t>
            </a:r>
            <a:r>
              <a:rPr lang="en-GB" sz="2800" kern="0" dirty="0" smtClean="0">
                <a:solidFill>
                  <a:srgbClr val="7030A0"/>
                </a:solidFill>
                <a:latin typeface="+mn-lt"/>
              </a:rPr>
              <a:t> - industrial cakes contain a lot of sugar so sweetness is less important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lang="en-GB" sz="2800" kern="0" dirty="0" smtClean="0">
                <a:solidFill>
                  <a:srgbClr val="7030A0"/>
                </a:solidFill>
                <a:latin typeface="+mn-lt"/>
              </a:rPr>
              <a:t>Sweetness can mask bitterness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Natural sugars are blends that give complex flavours (e.g. Honey)</a:t>
            </a:r>
          </a:p>
        </p:txBody>
      </p:sp>
      <p:pic>
        <p:nvPicPr>
          <p:cNvPr id="25602" name="Picture 2" descr="http://upload.wikimedia.org/wikipedia/commons/thumb/1/1a/Saccharose2.svg/345px-Saccharose2.svg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6056" y="4797152"/>
            <a:ext cx="2854077" cy="147253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843808" y="5517232"/>
            <a:ext cx="1310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Sucrose</a:t>
            </a:r>
          </a:p>
          <a:p>
            <a:r>
              <a:rPr lang="en-GB" sz="2000" dirty="0" smtClean="0"/>
              <a:t>C</a:t>
            </a:r>
            <a:r>
              <a:rPr lang="en-GB" sz="2000" baseline="-25000" dirty="0" smtClean="0"/>
              <a:t>12</a:t>
            </a:r>
            <a:r>
              <a:rPr lang="en-GB" sz="2000" dirty="0" smtClean="0"/>
              <a:t>H</a:t>
            </a:r>
            <a:r>
              <a:rPr lang="en-GB" sz="2000" baseline="-25000" dirty="0" smtClean="0"/>
              <a:t>22</a:t>
            </a:r>
            <a:r>
              <a:rPr lang="en-GB" sz="2000" dirty="0" smtClean="0"/>
              <a:t>O</a:t>
            </a:r>
            <a:r>
              <a:rPr lang="en-GB" sz="2000" baseline="-25000" dirty="0" smtClean="0"/>
              <a:t>11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9591" y="1340766"/>
          <a:ext cx="7416825" cy="4824538"/>
        </p:xfrm>
        <a:graphic>
          <a:graphicData uri="http://schemas.openxmlformats.org/drawingml/2006/table">
            <a:tbl>
              <a:tblPr/>
              <a:tblGrid>
                <a:gridCol w="2133246"/>
                <a:gridCol w="1761193"/>
                <a:gridCol w="1761193"/>
                <a:gridCol w="1761193"/>
              </a:tblGrid>
              <a:tr h="522089">
                <a:tc gridSpan="4">
                  <a:txBody>
                    <a:bodyPr/>
                    <a:lstStyle/>
                    <a:p>
                      <a:pPr marL="72000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Typical bakery products per 100g (%)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2000"/>
                      <a:endParaRPr lang="en-GB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971">
                <a:tc>
                  <a:txBody>
                    <a:bodyPr/>
                    <a:lstStyle/>
                    <a:p>
                      <a:pPr marL="72000" algn="l"/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Pound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cake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Wholemeal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bread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Madeira cake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>
                          <a:solidFill>
                            <a:srgbClr val="7030A0"/>
                          </a:solidFill>
                        </a:rPr>
                        <a:t>Protein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6.0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10.0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5.3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>
                          <a:solidFill>
                            <a:srgbClr val="7030A0"/>
                          </a:solidFill>
                        </a:rPr>
                        <a:t>Carbohydrate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49.0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37.8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56.4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>
                          <a:solidFill>
                            <a:srgbClr val="7030A0"/>
                          </a:solidFill>
                        </a:rPr>
                        <a:t>Sugars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28.0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4.1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34.2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>
                          <a:solidFill>
                            <a:srgbClr val="7030A0"/>
                          </a:solidFill>
                        </a:rPr>
                        <a:t>Fat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20.0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1.8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15.2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>
                          <a:solidFill>
                            <a:srgbClr val="7030A0"/>
                          </a:solidFill>
                        </a:rPr>
                        <a:t>Saturates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12.0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0.4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9.2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>
                          <a:solidFill>
                            <a:srgbClr val="7030A0"/>
                          </a:solidFill>
                        </a:rPr>
                        <a:t>Fibre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6.8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1.1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>
                          <a:solidFill>
                            <a:srgbClr val="7030A0"/>
                          </a:solidFill>
                        </a:rPr>
                        <a:t>Salt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1.0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0.9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0.7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7600" y="332656"/>
            <a:ext cx="7670614" cy="92868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‘Industrial’ cakes are very</a:t>
            </a:r>
            <a:r>
              <a:rPr kumimoji="0" lang="en-GB" sz="36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sweet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404664"/>
          <a:ext cx="4428000" cy="6084000"/>
        </p:xfrm>
        <a:graphic>
          <a:graphicData uri="http://schemas.openxmlformats.org/drawingml/2006/table">
            <a:tbl>
              <a:tblPr/>
              <a:tblGrid>
                <a:gridCol w="1908000"/>
                <a:gridCol w="2520000"/>
              </a:tblGrid>
              <a:tr h="540000">
                <a:tc>
                  <a:txBody>
                    <a:bodyPr/>
                    <a:lstStyle/>
                    <a:p>
                      <a:r>
                        <a:rPr lang="en-GB" sz="2400" b="1" dirty="0"/>
                        <a:t>Name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Sweetness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Lactose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0.27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b="0" dirty="0" err="1" smtClean="0"/>
                        <a:t>Lactitol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0.4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b="0" dirty="0" err="1"/>
                        <a:t>Sorbitol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0.6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Erythritol</a:t>
                      </a:r>
                      <a:endParaRPr lang="en-GB" sz="240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0.81</a:t>
                      </a:r>
                      <a:endParaRPr lang="en-GB" sz="240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b="0" dirty="0"/>
                        <a:t>Sucrose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1.00 (reference)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Fructose</a:t>
                      </a:r>
                      <a:endParaRPr lang="en-GB" sz="240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1.70</a:t>
                      </a:r>
                      <a:endParaRPr lang="en-GB" sz="240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b="0" dirty="0" err="1" smtClean="0"/>
                        <a:t>Stevia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40 – 300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b="0" dirty="0"/>
                        <a:t>Aspartame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180 – 250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Saccharin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300 – 675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b="0" dirty="0" err="1" smtClean="0"/>
                        <a:t>Sucralose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300 - 1100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n-GB" sz="2400" b="0" dirty="0" err="1" smtClean="0"/>
                        <a:t>Nutrasweet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7,000 – 13,000</a:t>
                      </a:r>
                      <a:endParaRPr lang="en-GB" sz="2400" b="0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168" y="476672"/>
            <a:ext cx="2808312" cy="3024336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Alternative sugars (sweetness)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940152" y="3140968"/>
            <a:ext cx="27363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High fructose corn syrup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00" y="620688"/>
            <a:ext cx="7670614" cy="928686"/>
          </a:xfrm>
        </p:spPr>
        <p:txBody>
          <a:bodyPr/>
          <a:lstStyle/>
          <a:p>
            <a:pPr algn="ctr"/>
            <a:r>
              <a:rPr lang="en-GB" sz="3600" b="1" dirty="0" smtClean="0"/>
              <a:t>High intensity regions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600" y="2060848"/>
            <a:ext cx="7844840" cy="3888432"/>
          </a:xfrm>
        </p:spPr>
        <p:txBody>
          <a:bodyPr/>
          <a:lstStyle/>
          <a:p>
            <a:pPr lvl="0"/>
            <a:r>
              <a:rPr lang="en-GB" sz="2800" dirty="0" smtClean="0"/>
              <a:t>Tried with salt reduction – topical additions, layers, inclusions</a:t>
            </a:r>
          </a:p>
          <a:p>
            <a:pPr lvl="0"/>
            <a:r>
              <a:rPr lang="en-GB" sz="2800" dirty="0" smtClean="0"/>
              <a:t>Sugar crystals on top will work if shelf life is short – will dissolve with longer SL retailer cakes</a:t>
            </a:r>
          </a:p>
          <a:p>
            <a:pPr lvl="0"/>
            <a:r>
              <a:rPr lang="en-GB" sz="2800" dirty="0" smtClean="0"/>
              <a:t>Fillings and icings can contain higher sugar or high intensity alternatives – but caution with water migration if a</a:t>
            </a:r>
            <a:r>
              <a:rPr lang="en-GB" sz="2800" baseline="-25000" dirty="0" smtClean="0"/>
              <a:t>w</a:t>
            </a:r>
            <a:r>
              <a:rPr lang="en-GB" sz="2800" dirty="0" smtClean="0"/>
              <a:t> is not matched</a:t>
            </a:r>
          </a:p>
          <a:p>
            <a:endParaRPr lang="en-GB" sz="28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 dirty="0" smtClean="0"/>
              <a:t>Complex flavours; sour dough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0450"/>
            <a:ext cx="8568952" cy="3964854"/>
          </a:xfrm>
        </p:spPr>
        <p:txBody>
          <a:bodyPr/>
          <a:lstStyle/>
          <a:p>
            <a:pPr lvl="0"/>
            <a:r>
              <a:rPr lang="en-GB" sz="2800" dirty="0" smtClean="0"/>
              <a:t>Numerous flavour compounds generated during bacterial and yeast fermentation</a:t>
            </a:r>
          </a:p>
          <a:p>
            <a:pPr lvl="0"/>
            <a:r>
              <a:rPr lang="en-GB" sz="2800" dirty="0" smtClean="0"/>
              <a:t>Changes flavour profile so sweetness less relevant</a:t>
            </a:r>
          </a:p>
          <a:p>
            <a:pPr lvl="0"/>
            <a:r>
              <a:rPr lang="en-GB" sz="2800" dirty="0" smtClean="0"/>
              <a:t>Some sugar generation during fermentation</a:t>
            </a:r>
          </a:p>
          <a:p>
            <a:pPr lvl="0"/>
            <a:r>
              <a:rPr lang="en-GB" sz="2800" dirty="0" smtClean="0"/>
              <a:t>More acceptable to adults than children </a:t>
            </a:r>
          </a:p>
          <a:p>
            <a:endParaRPr lang="en-GB" sz="28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76672"/>
            <a:ext cx="7670800" cy="928687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2. Role as a bulking agent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08912" cy="4824536"/>
          </a:xfrm>
        </p:spPr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Sugars take up volume in a product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Have to replace this when formulating low sugar products</a:t>
            </a:r>
          </a:p>
          <a:p>
            <a:pPr eaLnBrk="1" hangingPunct="1">
              <a:buClr>
                <a:srgbClr val="C00000"/>
              </a:buClr>
              <a:buNone/>
            </a:pPr>
            <a:r>
              <a:rPr lang="en-GB" sz="2800" dirty="0" smtClean="0"/>
              <a:t>	e.g. 30% reduced sugar cake would be about 30% smaller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err="1" smtClean="0">
                <a:solidFill>
                  <a:srgbClr val="FF0000"/>
                </a:solidFill>
              </a:rPr>
              <a:t>Polyols</a:t>
            </a:r>
            <a:r>
              <a:rPr lang="en-GB" sz="2800" dirty="0" smtClean="0">
                <a:solidFill>
                  <a:srgbClr val="FF0000"/>
                </a:solidFill>
              </a:rPr>
              <a:t>, fibres (</a:t>
            </a:r>
            <a:r>
              <a:rPr lang="en-GB" sz="2800" u="sng" dirty="0" err="1" smtClean="0">
                <a:solidFill>
                  <a:srgbClr val="FF0000"/>
                </a:solidFill>
              </a:rPr>
              <a:t>inulin</a:t>
            </a:r>
            <a:r>
              <a:rPr lang="en-GB" sz="2800" dirty="0" smtClean="0">
                <a:solidFill>
                  <a:srgbClr val="FF0000"/>
                </a:solidFill>
              </a:rPr>
              <a:t>) offer bulking</a:t>
            </a:r>
          </a:p>
          <a:p>
            <a:pPr eaLnBrk="1" hangingPunct="1">
              <a:buClr>
                <a:srgbClr val="C00000"/>
              </a:buClr>
            </a:pPr>
            <a:endParaRPr lang="en-GB" sz="2800" dirty="0" smtClean="0"/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Caution with sugar analysis method – can give falsely high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85800"/>
            <a:ext cx="8172450" cy="1143000"/>
          </a:xfrm>
        </p:spPr>
        <p:txBody>
          <a:bodyPr/>
          <a:lstStyle/>
          <a:p>
            <a:pPr algn="ctr" eaLnBrk="1" hangingPunct="1">
              <a:spcAft>
                <a:spcPts val="300"/>
              </a:spcAft>
            </a:pPr>
            <a:r>
              <a:rPr lang="en-GB" sz="3600" b="1" dirty="0" smtClean="0"/>
              <a:t>3. Role in stabilising and controlling batter viscosity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040" y="2204864"/>
            <a:ext cx="7935416" cy="3816424"/>
          </a:xfrm>
        </p:spPr>
        <p:txBody>
          <a:bodyPr/>
          <a:lstStyle/>
          <a:p>
            <a:pPr eaLnBrk="1" hangingPunct="1"/>
            <a:r>
              <a:rPr lang="en-GB" sz="2800" dirty="0" smtClean="0"/>
              <a:t>Sucrose dissolves in the aqueous phase of a batter – controls batter viscosity</a:t>
            </a:r>
          </a:p>
          <a:p>
            <a:pPr eaLnBrk="1" hangingPunct="1"/>
            <a:r>
              <a:rPr lang="en-GB" sz="2800" dirty="0" smtClean="0"/>
              <a:t>Stabilises the batter by preventing air bubbles from coalescing or rising, and suspending starch granules</a:t>
            </a:r>
          </a:p>
          <a:p>
            <a:pPr eaLnBrk="1" hangingPunct="1"/>
            <a:r>
              <a:rPr lang="en-GB" sz="2800" dirty="0" smtClean="0">
                <a:solidFill>
                  <a:srgbClr val="FF0000"/>
                </a:solidFill>
              </a:rPr>
              <a:t>Hydrocolloids, gums, gels used to increase viscosity</a:t>
            </a:r>
          </a:p>
          <a:p>
            <a:pPr eaLnBrk="1" hangingPunct="1"/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7388" y="260648"/>
            <a:ext cx="7670800" cy="1380703"/>
          </a:xfrm>
        </p:spPr>
        <p:txBody>
          <a:bodyPr/>
          <a:lstStyle/>
          <a:p>
            <a:pPr algn="ctr" eaLnBrk="1" hangingPunct="1">
              <a:spcAft>
                <a:spcPts val="300"/>
              </a:spcAft>
            </a:pPr>
            <a:r>
              <a:rPr lang="en-GB" sz="3600" b="1" dirty="0" smtClean="0"/>
              <a:t>4. Role in influencing the setting temperature</a:t>
            </a:r>
          </a:p>
        </p:txBody>
      </p:sp>
      <p:sp>
        <p:nvSpPr>
          <p:cNvPr id="808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920880" cy="4176464"/>
          </a:xfrm>
        </p:spPr>
        <p:txBody>
          <a:bodyPr/>
          <a:lstStyle/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Competition for water raises the starch gelatinisation temperature by affecting hydration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Allows longer for the gases to expand and contributes to higher volume and softer texture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Helps to create soft, ‘almost’ baked textures with muffins and brownies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>
                <a:solidFill>
                  <a:srgbClr val="FF0000"/>
                </a:solidFill>
              </a:rPr>
              <a:t>Other humectants do a similar job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3079"/>
          <p:cNvSpPr txBox="1">
            <a:spLocks noChangeArrowheads="1"/>
          </p:cNvSpPr>
          <p:nvPr/>
        </p:nvSpPr>
        <p:spPr bwMode="auto">
          <a:xfrm>
            <a:off x="6678438" y="4839245"/>
            <a:ext cx="127793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Muffins</a:t>
            </a:r>
          </a:p>
        </p:txBody>
      </p:sp>
      <p:sp>
        <p:nvSpPr>
          <p:cNvPr id="1030" name="Text Box 3080"/>
          <p:cNvSpPr txBox="1">
            <a:spLocks noChangeArrowheads="1"/>
          </p:cNvSpPr>
          <p:nvPr/>
        </p:nvSpPr>
        <p:spPr bwMode="auto">
          <a:xfrm>
            <a:off x="6516216" y="1517883"/>
            <a:ext cx="216024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High </a:t>
            </a:r>
            <a:r>
              <a:rPr lang="en-US" sz="2400" b="1" dirty="0" smtClean="0"/>
              <a:t>sugar </a:t>
            </a:r>
            <a:r>
              <a:rPr lang="en-US" sz="2400" b="1" dirty="0"/>
              <a:t>cake</a:t>
            </a:r>
          </a:p>
        </p:txBody>
      </p:sp>
      <p:grpSp>
        <p:nvGrpSpPr>
          <p:cNvPr id="2" name="Group 3081"/>
          <p:cNvGrpSpPr>
            <a:grpSpLocks/>
          </p:cNvGrpSpPr>
          <p:nvPr/>
        </p:nvGrpSpPr>
        <p:grpSpPr bwMode="auto">
          <a:xfrm>
            <a:off x="76200" y="1447800"/>
            <a:ext cx="1611313" cy="4375150"/>
            <a:chOff x="48" y="912"/>
            <a:chExt cx="1015" cy="2756"/>
          </a:xfrm>
        </p:grpSpPr>
        <p:sp>
          <p:nvSpPr>
            <p:cNvPr id="1035" name="Text Box 3082"/>
            <p:cNvSpPr txBox="1">
              <a:spLocks noChangeArrowheads="1"/>
            </p:cNvSpPr>
            <p:nvPr/>
          </p:nvSpPr>
          <p:spPr bwMode="auto">
            <a:xfrm>
              <a:off x="96" y="1406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1.0</a:t>
              </a:r>
            </a:p>
          </p:txBody>
        </p:sp>
        <p:sp>
          <p:nvSpPr>
            <p:cNvPr id="1036" name="Text Box 3083"/>
            <p:cNvSpPr txBox="1">
              <a:spLocks noChangeArrowheads="1"/>
            </p:cNvSpPr>
            <p:nvPr/>
          </p:nvSpPr>
          <p:spPr bwMode="auto">
            <a:xfrm>
              <a:off x="96" y="3237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0.1</a:t>
              </a:r>
            </a:p>
          </p:txBody>
        </p:sp>
        <p:sp>
          <p:nvSpPr>
            <p:cNvPr id="1037" name="Text Box 3084"/>
            <p:cNvSpPr txBox="1">
              <a:spLocks noChangeArrowheads="1"/>
            </p:cNvSpPr>
            <p:nvPr/>
          </p:nvSpPr>
          <p:spPr bwMode="auto">
            <a:xfrm>
              <a:off x="96" y="3441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0.0</a:t>
              </a:r>
            </a:p>
          </p:txBody>
        </p:sp>
        <p:sp>
          <p:nvSpPr>
            <p:cNvPr id="1038" name="Text Box 3085"/>
            <p:cNvSpPr txBox="1">
              <a:spLocks noChangeArrowheads="1"/>
            </p:cNvSpPr>
            <p:nvPr/>
          </p:nvSpPr>
          <p:spPr bwMode="auto">
            <a:xfrm>
              <a:off x="96" y="3034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0.2</a:t>
              </a:r>
            </a:p>
          </p:txBody>
        </p:sp>
        <p:sp>
          <p:nvSpPr>
            <p:cNvPr id="1039" name="Text Box 3086"/>
            <p:cNvSpPr txBox="1">
              <a:spLocks noChangeArrowheads="1"/>
            </p:cNvSpPr>
            <p:nvPr/>
          </p:nvSpPr>
          <p:spPr bwMode="auto">
            <a:xfrm>
              <a:off x="96" y="2830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0.3</a:t>
              </a:r>
            </a:p>
          </p:txBody>
        </p:sp>
        <p:sp>
          <p:nvSpPr>
            <p:cNvPr id="1040" name="Text Box 3087"/>
            <p:cNvSpPr txBox="1">
              <a:spLocks noChangeArrowheads="1"/>
            </p:cNvSpPr>
            <p:nvPr/>
          </p:nvSpPr>
          <p:spPr bwMode="auto">
            <a:xfrm>
              <a:off x="96" y="2627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0.4</a:t>
              </a:r>
            </a:p>
          </p:txBody>
        </p:sp>
        <p:sp>
          <p:nvSpPr>
            <p:cNvPr id="1041" name="Text Box 3088"/>
            <p:cNvSpPr txBox="1">
              <a:spLocks noChangeArrowheads="1"/>
            </p:cNvSpPr>
            <p:nvPr/>
          </p:nvSpPr>
          <p:spPr bwMode="auto">
            <a:xfrm>
              <a:off x="96" y="2423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0.5</a:t>
              </a:r>
            </a:p>
          </p:txBody>
        </p:sp>
        <p:sp>
          <p:nvSpPr>
            <p:cNvPr id="1042" name="Text Box 3089"/>
            <p:cNvSpPr txBox="1">
              <a:spLocks noChangeArrowheads="1"/>
            </p:cNvSpPr>
            <p:nvPr/>
          </p:nvSpPr>
          <p:spPr bwMode="auto">
            <a:xfrm>
              <a:off x="96" y="2220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0.6</a:t>
              </a:r>
            </a:p>
          </p:txBody>
        </p:sp>
        <p:sp>
          <p:nvSpPr>
            <p:cNvPr id="1043" name="Text Box 3090"/>
            <p:cNvSpPr txBox="1">
              <a:spLocks noChangeArrowheads="1"/>
            </p:cNvSpPr>
            <p:nvPr/>
          </p:nvSpPr>
          <p:spPr bwMode="auto">
            <a:xfrm>
              <a:off x="96" y="2016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0.7</a:t>
              </a:r>
            </a:p>
          </p:txBody>
        </p:sp>
        <p:sp>
          <p:nvSpPr>
            <p:cNvPr id="1044" name="Text Box 3091"/>
            <p:cNvSpPr txBox="1">
              <a:spLocks noChangeArrowheads="1"/>
            </p:cNvSpPr>
            <p:nvPr/>
          </p:nvSpPr>
          <p:spPr bwMode="auto">
            <a:xfrm>
              <a:off x="96" y="1609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0.9</a:t>
              </a:r>
            </a:p>
          </p:txBody>
        </p:sp>
        <p:sp>
          <p:nvSpPr>
            <p:cNvPr id="1045" name="Text Box 3092"/>
            <p:cNvSpPr txBox="1">
              <a:spLocks noChangeArrowheads="1"/>
            </p:cNvSpPr>
            <p:nvPr/>
          </p:nvSpPr>
          <p:spPr bwMode="auto">
            <a:xfrm>
              <a:off x="102" y="1813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0.8</a:t>
              </a:r>
            </a:p>
          </p:txBody>
        </p:sp>
        <p:sp>
          <p:nvSpPr>
            <p:cNvPr id="1046" name="Text Box 3093"/>
            <p:cNvSpPr txBox="1">
              <a:spLocks noChangeArrowheads="1"/>
            </p:cNvSpPr>
            <p:nvPr/>
          </p:nvSpPr>
          <p:spPr bwMode="auto">
            <a:xfrm>
              <a:off x="48" y="912"/>
              <a:ext cx="825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Relative absorbance</a:t>
              </a:r>
            </a:p>
          </p:txBody>
        </p:sp>
        <p:graphicFrame>
          <p:nvGraphicFramePr>
            <p:cNvPr id="1026" name="Object 3094"/>
            <p:cNvGraphicFramePr>
              <a:graphicFrameLocks noChangeAspect="1"/>
            </p:cNvGraphicFramePr>
            <p:nvPr/>
          </p:nvGraphicFramePr>
          <p:xfrm>
            <a:off x="384" y="1356"/>
            <a:ext cx="201" cy="2203"/>
          </p:xfrm>
          <a:graphic>
            <a:graphicData uri="http://schemas.openxmlformats.org/presentationml/2006/ole">
              <p:oleObj spid="_x0000_s2050" name="Bitmap Image" r:id="rId5" imgW="380872" imgH="4191363" progId="PBrush">
                <p:embed/>
              </p:oleObj>
            </a:graphicData>
          </a:graphic>
        </p:graphicFrame>
        <p:sp>
          <p:nvSpPr>
            <p:cNvPr id="1047" name="Text Box 3095"/>
            <p:cNvSpPr txBox="1">
              <a:spLocks noChangeArrowheads="1"/>
            </p:cNvSpPr>
            <p:nvPr/>
          </p:nvSpPr>
          <p:spPr bwMode="auto">
            <a:xfrm>
              <a:off x="613" y="3456"/>
              <a:ext cx="2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Air</a:t>
              </a:r>
            </a:p>
          </p:txBody>
        </p:sp>
        <p:sp>
          <p:nvSpPr>
            <p:cNvPr id="1048" name="Text Box 3096"/>
            <p:cNvSpPr txBox="1">
              <a:spLocks noChangeArrowheads="1"/>
            </p:cNvSpPr>
            <p:nvPr/>
          </p:nvSpPr>
          <p:spPr bwMode="auto">
            <a:xfrm>
              <a:off x="591" y="1392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Water</a:t>
              </a:r>
            </a:p>
          </p:txBody>
        </p:sp>
      </p:grpSp>
      <p:pic>
        <p:nvPicPr>
          <p:cNvPr id="28" name="HR Cake Col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865745" y="332656"/>
            <a:ext cx="423279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Muffins Col.wmv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907704" y="4077072"/>
            <a:ext cx="4200428" cy="252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00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6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200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video>
              <p:cMediaNode>
                <p:cTn id="16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60648"/>
            <a:ext cx="7670800" cy="1080120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5. Role in colour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84784"/>
            <a:ext cx="8458200" cy="4114800"/>
          </a:xfrm>
        </p:spPr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lang="en-GB" sz="2800" u="sng" dirty="0" err="1" smtClean="0"/>
              <a:t>Caramelisation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&gt;150°C, sugars break down to highly reactive compounds , these polymerise into dark brown substances we know as caramel.</a:t>
            </a:r>
          </a:p>
          <a:p>
            <a:pPr eaLnBrk="1" hangingPunct="1">
              <a:buClr>
                <a:srgbClr val="C00000"/>
              </a:buClr>
              <a:buFontTx/>
              <a:buNone/>
            </a:pPr>
            <a:endParaRPr lang="en-GB" sz="2800" dirty="0" smtClean="0"/>
          </a:p>
          <a:p>
            <a:pPr eaLnBrk="1" hangingPunct="1">
              <a:buClr>
                <a:srgbClr val="C00000"/>
              </a:buClr>
            </a:pPr>
            <a:r>
              <a:rPr lang="en-GB" sz="2800" u="sng" dirty="0" err="1" smtClean="0"/>
              <a:t>Maillard</a:t>
            </a:r>
            <a:r>
              <a:rPr lang="en-GB" sz="2800" u="sng" dirty="0" smtClean="0"/>
              <a:t> Reaction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&gt;105°C, reaction between reducing sugars and amino acids, forming highly reactive products that polymerise into yellow-brown compounds</a:t>
            </a:r>
          </a:p>
        </p:txBody>
      </p:sp>
      <p:pic>
        <p:nvPicPr>
          <p:cNvPr id="19458" name="Picture 2" descr="http://upload.wikimedia.org/wikipedia/commons/thumb/0/06/Glucose_chain_structure.svg/220px-Glucose_chain_structure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19672" y="5661248"/>
            <a:ext cx="2095500" cy="9620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95936" y="59399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Reducing form of glucose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872208"/>
          </a:xfrm>
        </p:spPr>
        <p:txBody>
          <a:bodyPr/>
          <a:lstStyle/>
          <a:p>
            <a:pPr algn="ctr"/>
            <a:r>
              <a:rPr lang="en-GB" b="1" dirty="0" smtClean="0"/>
              <a:t>Content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488832" cy="2808312"/>
          </a:xfrm>
        </p:spPr>
        <p:txBody>
          <a:bodyPr/>
          <a:lstStyle/>
          <a:p>
            <a:r>
              <a:rPr lang="en-GB" dirty="0" smtClean="0"/>
              <a:t>Update on sugar issues in the UK – the challenges facing the industry</a:t>
            </a:r>
          </a:p>
          <a:p>
            <a:r>
              <a:rPr lang="en-GB" dirty="0" smtClean="0"/>
              <a:t>Functions of sugar and the alternatives</a:t>
            </a:r>
          </a:p>
          <a:p>
            <a:r>
              <a:rPr lang="en-GB" dirty="0" smtClean="0"/>
              <a:t>The future</a:t>
            </a:r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6. Role as an </a:t>
            </a:r>
            <a:r>
              <a:rPr lang="en-GB" sz="3600" b="1" dirty="0" err="1" smtClean="0"/>
              <a:t>humectant</a:t>
            </a:r>
            <a:endParaRPr lang="en-GB" sz="3600" b="1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28800"/>
            <a:ext cx="4968552" cy="4752528"/>
          </a:xfrm>
        </p:spPr>
        <p:txBody>
          <a:bodyPr/>
          <a:lstStyle/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Sucrose binds water, preventing microorganisms using it for metabolism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Reduces the Water Activity (a</a:t>
            </a:r>
            <a:r>
              <a:rPr lang="en-GB" sz="2800" baseline="-25000" dirty="0" smtClean="0"/>
              <a:t>w</a:t>
            </a:r>
            <a:r>
              <a:rPr lang="en-GB" sz="2800" dirty="0" smtClean="0"/>
              <a:t>) and slows growth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Extends the mould-free shelf life (MFSL) of bakery products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>
                <a:solidFill>
                  <a:srgbClr val="FF0000"/>
                </a:solidFill>
              </a:rPr>
              <a:t>Options; kill or slow mould growth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68552" y="2276872"/>
            <a:ext cx="3707904" cy="2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272808" cy="1512168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Alternatives: Killing mould on the surface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6336704" cy="3456384"/>
          </a:xfrm>
        </p:spPr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Heat treatment in the pack (e.g. Heinz sponge pudding in a can, Aunt </a:t>
            </a:r>
            <a:r>
              <a:rPr lang="en-GB" sz="2800" dirty="0" err="1" smtClean="0"/>
              <a:t>Bessies</a:t>
            </a:r>
            <a:r>
              <a:rPr lang="en-GB" sz="2800" dirty="0" smtClean="0"/>
              <a:t> and many others in a plastic pot, some Bagels and bread)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Issues – staling if eaten fresh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Surface sprays also work, as do UV and pulsed light (to some extent)</a:t>
            </a:r>
          </a:p>
        </p:txBody>
      </p:sp>
      <p:pic>
        <p:nvPicPr>
          <p:cNvPr id="4" name="Picture 3" descr="Auntys steamed puds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588224" y="4005064"/>
            <a:ext cx="2304256" cy="19867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6016" y="1233320"/>
          <a:ext cx="6372328" cy="5076000"/>
        </p:xfrm>
        <a:graphic>
          <a:graphicData uri="http://schemas.openxmlformats.org/drawingml/2006/table">
            <a:tbl>
              <a:tblPr/>
              <a:tblGrid>
                <a:gridCol w="3420000"/>
                <a:gridCol w="2952328"/>
              </a:tblGrid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Name</a:t>
                      </a:r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Sucrose Equivalent</a:t>
                      </a:r>
                      <a:endParaRPr lang="en-GB" sz="2400" b="1" dirty="0"/>
                    </a:p>
                  </a:txBody>
                  <a:tcPr marL="23091" marR="23091" marT="11545" marB="11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Glucose Syrup 42DE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0.6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Sucrose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1.0 (reference)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Lactose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1.2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Dextrose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1.3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Fructose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1.4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GB" sz="2400" dirty="0" err="1" smtClean="0"/>
                        <a:t>Sorbitol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2.0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Baking powder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3.0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Glycerol/</a:t>
                      </a:r>
                      <a:r>
                        <a:rPr lang="en-GB" sz="2400" dirty="0" err="1" smtClean="0"/>
                        <a:t>ine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4.0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/>
                        <a:t>Salt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11.0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648"/>
            <a:ext cx="7772400" cy="648072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Alternatives: Slowing growth - different humectants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08912" cy="1368152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Alternatives: Slowing growth - natural antimicrobial compounds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2281014"/>
            <a:ext cx="7670800" cy="3524250"/>
          </a:xfrm>
        </p:spPr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Sour dough cake – numerous natural antimicrobial compounds generated, mostly organic acids (</a:t>
            </a:r>
            <a:r>
              <a:rPr lang="en-GB" sz="2800" dirty="0" err="1" smtClean="0"/>
              <a:t>ethanoic</a:t>
            </a:r>
            <a:r>
              <a:rPr lang="en-GB" sz="2800" dirty="0" smtClean="0"/>
              <a:t>, </a:t>
            </a:r>
            <a:r>
              <a:rPr lang="en-GB" sz="2800" dirty="0" err="1" smtClean="0"/>
              <a:t>propionic</a:t>
            </a:r>
            <a:r>
              <a:rPr lang="en-GB" sz="2800" dirty="0" smtClean="0"/>
              <a:t>, </a:t>
            </a:r>
            <a:r>
              <a:rPr lang="en-GB" sz="2800" dirty="0" err="1" smtClean="0"/>
              <a:t>sorbic</a:t>
            </a:r>
            <a:r>
              <a:rPr lang="en-GB" sz="2800" dirty="0" smtClean="0"/>
              <a:t>...)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More acceptable to consumers / retailers than </a:t>
            </a:r>
            <a:r>
              <a:rPr lang="en-GB" sz="2800" dirty="0" err="1" smtClean="0"/>
              <a:t>sorbate</a:t>
            </a:r>
            <a:r>
              <a:rPr lang="en-GB" sz="2800" dirty="0" smtClean="0"/>
              <a:t> (no E-numbers)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Mould growth rates slowed</a:t>
            </a:r>
          </a:p>
          <a:p>
            <a:pPr eaLnBrk="1" hangingPunct="1">
              <a:buClr>
                <a:srgbClr val="C00000"/>
              </a:buClr>
            </a:pPr>
            <a:r>
              <a:rPr lang="en-GB" sz="2800" dirty="0" smtClean="0"/>
              <a:t>Favoured by low 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101624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4900" y="3877709"/>
            <a:ext cx="2564892" cy="1927555"/>
          </a:xfrm>
          <a:prstGeom prst="rect">
            <a:avLst/>
          </a:prstGeom>
        </p:spPr>
      </p:pic>
      <p:pic>
        <p:nvPicPr>
          <p:cNvPr id="5" name="Picture 4" descr="P101624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915816" y="188640"/>
            <a:ext cx="2611526" cy="1958645"/>
          </a:xfrm>
          <a:prstGeom prst="rect">
            <a:avLst/>
          </a:prstGeom>
        </p:spPr>
      </p:pic>
      <p:pic>
        <p:nvPicPr>
          <p:cNvPr id="6" name="Picture 5" descr="P101625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796136" y="188640"/>
            <a:ext cx="2595067" cy="1950232"/>
          </a:xfrm>
          <a:prstGeom prst="rect">
            <a:avLst/>
          </a:prstGeom>
        </p:spPr>
      </p:pic>
      <p:pic>
        <p:nvPicPr>
          <p:cNvPr id="7" name="Picture 6" descr="P1016253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915816" y="2276872"/>
            <a:ext cx="2625242" cy="1972909"/>
          </a:xfrm>
          <a:prstGeom prst="rect">
            <a:avLst/>
          </a:prstGeom>
        </p:spPr>
      </p:pic>
      <p:pic>
        <p:nvPicPr>
          <p:cNvPr id="8" name="Picture 7" descr="P1016255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796136" y="2276872"/>
            <a:ext cx="2595067" cy="1950232"/>
          </a:xfrm>
          <a:prstGeom prst="rect">
            <a:avLst/>
          </a:prstGeom>
        </p:spPr>
      </p:pic>
      <p:pic>
        <p:nvPicPr>
          <p:cNvPr id="9" name="Picture 8" descr="P1016257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2915816" y="4365104"/>
            <a:ext cx="2625242" cy="1972909"/>
          </a:xfrm>
          <a:prstGeom prst="rect">
            <a:avLst/>
          </a:prstGeom>
        </p:spPr>
      </p:pic>
      <p:pic>
        <p:nvPicPr>
          <p:cNvPr id="10" name="Picture 9" descr="P1016259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5796136" y="4365104"/>
            <a:ext cx="2595067" cy="1950232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9512" y="1428368"/>
          <a:ext cx="259228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066"/>
                <a:gridCol w="2081222"/>
              </a:tblGrid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Sample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bg1"/>
                          </a:solidFill>
                        </a:rPr>
                        <a:t>Details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Flour and water, n</a:t>
                      </a:r>
                      <a:r>
                        <a:rPr lang="en-GB" sz="1100" baseline="0" dirty="0" smtClean="0"/>
                        <a:t>o ferment</a:t>
                      </a:r>
                      <a:endParaRPr lang="en-GB" sz="1100" dirty="0"/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Added</a:t>
                      </a:r>
                      <a:r>
                        <a:rPr lang="en-GB" sz="1100" baseline="0" dirty="0" smtClean="0"/>
                        <a:t> sour, no ferment</a:t>
                      </a:r>
                      <a:endParaRPr lang="en-GB" sz="1100" dirty="0"/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Flour and water, 1hr ferment</a:t>
                      </a:r>
                      <a:endParaRPr lang="en-GB" sz="1100" dirty="0"/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Added sour,</a:t>
                      </a:r>
                      <a:r>
                        <a:rPr lang="en-GB" sz="1100" baseline="0" dirty="0" smtClean="0"/>
                        <a:t> 1hr ferment</a:t>
                      </a:r>
                      <a:endParaRPr lang="en-GB" sz="1100" dirty="0"/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Flour and water, 2hr ferment</a:t>
                      </a:r>
                      <a:endParaRPr lang="en-GB" sz="1100" dirty="0"/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Added sour, 2hr ferment</a:t>
                      </a:r>
                      <a:endParaRPr lang="en-GB" sz="1100" dirty="0"/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Standard</a:t>
                      </a:r>
                      <a:r>
                        <a:rPr lang="en-GB" sz="1100" baseline="0" dirty="0" smtClean="0"/>
                        <a:t> pound cake</a:t>
                      </a:r>
                      <a:endParaRPr lang="en-GB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2007" y="140439"/>
            <a:ext cx="2771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7030A0"/>
                </a:solidFill>
              </a:rPr>
              <a:t>Sour dough cake </a:t>
            </a:r>
            <a:endParaRPr lang="en-GB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645760"/>
          <a:ext cx="81360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00"/>
                <a:gridCol w="2376000"/>
                <a:gridCol w="1548000"/>
                <a:gridCol w="1548000"/>
                <a:gridCol w="1548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Sample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Details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GB" sz="2000" b="1" i="0" u="none" strike="noStrike" baseline="-25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en-GB" sz="2000" b="1" i="0" u="none" strike="noStrike" baseline="-25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MFSL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Flour and water, n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o ferment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 days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Added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 sour, no ferment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 days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Flour and water, 1hr ferment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 days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Added sour,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 1hr ferment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 days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Flour and water, 2hr ferment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 days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Added sour, 2hr ferment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 days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Control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Standard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 pound cake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31days</a:t>
                      </a:r>
                      <a:r>
                        <a:rPr lang="en-GB" sz="2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(!)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623731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Calculated MFSL about 10 days</a:t>
            </a:r>
            <a:endParaRPr lang="en-GB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7" y="1052736"/>
          <a:ext cx="8532441" cy="50476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105714"/>
                <a:gridCol w="907606"/>
                <a:gridCol w="907606"/>
                <a:gridCol w="2420282"/>
                <a:gridCol w="1191233"/>
              </a:tblGrid>
              <a:tr h="573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/>
                        <a:t>Product Description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 smtClean="0"/>
                        <a:t>a</a:t>
                      </a:r>
                      <a:r>
                        <a:rPr lang="en-GB" sz="1800" b="1" u="none" strike="noStrike" baseline="-25000" dirty="0" smtClean="0"/>
                        <a:t>w</a:t>
                      </a:r>
                      <a:endParaRPr lang="en-GB" sz="1800" b="1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/>
                        <a:t>pH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/>
                        <a:t>Preservative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/>
                        <a:t>MFSL (days)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/>
                        <a:t>Marble Cake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0.728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7.35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0.19% </a:t>
                      </a:r>
                      <a:r>
                        <a:rPr lang="en-GB" sz="1800" u="none" strike="noStrike" dirty="0" smtClean="0"/>
                        <a:t>P. </a:t>
                      </a:r>
                      <a:r>
                        <a:rPr lang="en-GB" sz="1800" u="none" strike="noStrike" dirty="0" err="1"/>
                        <a:t>Sorbate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225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/>
                        <a:t>Orange and Raspberry Muffin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0.673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6.04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0.20% P. </a:t>
                      </a:r>
                      <a:r>
                        <a:rPr lang="en-GB" sz="1800" u="none" strike="noStrike" dirty="0" err="1"/>
                        <a:t>Sorbate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1205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/>
                        <a:t>Blueberry Muffin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0.713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6.29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0.20% P. </a:t>
                      </a:r>
                      <a:r>
                        <a:rPr lang="en-GB" sz="1800" u="none" strike="noStrike" dirty="0" err="1"/>
                        <a:t>Sorbate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643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3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/>
                        <a:t>Marble Brownie - Plain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0.765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6.89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/>
                        <a:t>0.154% P. </a:t>
                      </a:r>
                      <a:r>
                        <a:rPr lang="it-IT" sz="1800" u="none" strike="noStrike" dirty="0" smtClean="0"/>
                        <a:t>Sorbate + </a:t>
                      </a:r>
                      <a:r>
                        <a:rPr lang="it-IT" sz="1800" u="none" strike="noStrike" dirty="0"/>
                        <a:t/>
                      </a:r>
                      <a:br>
                        <a:rPr lang="it-IT" sz="1800" u="none" strike="noStrike" dirty="0"/>
                      </a:br>
                      <a:r>
                        <a:rPr lang="it-IT" sz="1800" u="none" strike="noStrike" dirty="0"/>
                        <a:t> 0.174% C. </a:t>
                      </a:r>
                      <a:r>
                        <a:rPr lang="it-IT" sz="1800" u="none" strike="noStrike" dirty="0" smtClean="0"/>
                        <a:t>Propionate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101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18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/>
                        <a:t>Marble Brownie </a:t>
                      </a:r>
                      <a:r>
                        <a:rPr lang="en-GB" sz="1800" u="none" strike="noStrike" dirty="0" smtClean="0"/>
                        <a:t>- Chocolate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0.789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6.85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/>
                        <a:t>0.154% P. </a:t>
                      </a:r>
                      <a:r>
                        <a:rPr lang="it-IT" sz="1800" u="none" strike="noStrike" dirty="0" smtClean="0"/>
                        <a:t>Sorbate + </a:t>
                      </a:r>
                      <a:r>
                        <a:rPr lang="it-IT" sz="1800" u="none" strike="noStrike" dirty="0"/>
                        <a:t/>
                      </a:r>
                      <a:br>
                        <a:rPr lang="it-IT" sz="1800" u="none" strike="noStrike" dirty="0"/>
                      </a:br>
                      <a:r>
                        <a:rPr lang="it-IT" sz="1800" u="none" strike="noStrike" dirty="0"/>
                        <a:t> 0.174% C. </a:t>
                      </a:r>
                      <a:r>
                        <a:rPr lang="it-IT" sz="1800" u="none" strike="noStrike" dirty="0" smtClean="0"/>
                        <a:t>Propionate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63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/>
                        <a:t>Marble Cake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0.798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7.57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0.10% P. </a:t>
                      </a:r>
                      <a:r>
                        <a:rPr lang="en-GB" sz="1800" u="none" strike="noStrike" dirty="0" err="1"/>
                        <a:t>Sorbate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48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/>
                        <a:t>Trifle Sponge Cake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0.806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7.64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0.205% </a:t>
                      </a:r>
                      <a:r>
                        <a:rPr lang="en-GB" sz="1800" u="none" strike="noStrike" dirty="0" smtClean="0"/>
                        <a:t>P.</a:t>
                      </a:r>
                      <a:r>
                        <a:rPr lang="en-GB" sz="1800" u="none" strike="noStrike" baseline="0" dirty="0" smtClean="0"/>
                        <a:t> </a:t>
                      </a:r>
                      <a:r>
                        <a:rPr lang="en-GB" sz="1800" u="none" strike="noStrike" dirty="0" err="1" smtClean="0"/>
                        <a:t>Sorbate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45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/>
                        <a:t>Christmas Cake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0.811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6.22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0.04% </a:t>
                      </a:r>
                      <a:r>
                        <a:rPr lang="en-GB" sz="1800" u="none" strike="noStrike" dirty="0" smtClean="0"/>
                        <a:t>P. </a:t>
                      </a:r>
                      <a:r>
                        <a:rPr lang="en-GB" sz="1800" u="none" strike="noStrike" dirty="0" err="1"/>
                        <a:t>Sorbate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34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/>
                        <a:t>Banana and Walnut Muffin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0.950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7.95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/>
                        <a:t>Chocolate and Date Muffin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0.920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7.59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/>
                        <a:t>Christmas Cake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0.787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5.39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0.10% P. </a:t>
                      </a:r>
                      <a:r>
                        <a:rPr lang="en-GB" sz="1800" u="none" strike="noStrike" dirty="0" err="1"/>
                        <a:t>Sorbate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186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/>
                        <a:t>Fruit </a:t>
                      </a:r>
                      <a:r>
                        <a:rPr lang="en-GB" sz="1800" u="none" strike="noStrike" dirty="0" smtClean="0"/>
                        <a:t>Cake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0.741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5.00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84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08912" cy="864096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MFSL commercial cakes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00" y="260648"/>
            <a:ext cx="7670614" cy="928686"/>
          </a:xfrm>
        </p:spPr>
        <p:txBody>
          <a:bodyPr/>
          <a:lstStyle/>
          <a:p>
            <a:pPr algn="ctr"/>
            <a:r>
              <a:rPr lang="en-GB" sz="3600" b="1" dirty="0" smtClean="0"/>
              <a:t>Sour ferment cake thoughts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5040560"/>
          </a:xfrm>
        </p:spPr>
        <p:txBody>
          <a:bodyPr>
            <a:noAutofit/>
          </a:bodyPr>
          <a:lstStyle/>
          <a:p>
            <a:r>
              <a:rPr lang="en-GB" sz="2800" dirty="0" smtClean="0"/>
              <a:t>Sours and ferments lowered the pH due to acid production</a:t>
            </a:r>
          </a:p>
          <a:p>
            <a:r>
              <a:rPr lang="en-GB" sz="2800" dirty="0" smtClean="0"/>
              <a:t>Cakes with flour + water added or sour starter had lower shelf life due to the diluting effect on the sugar, hence higher a</a:t>
            </a:r>
            <a:r>
              <a:rPr lang="en-GB" sz="2800" baseline="-25000" dirty="0" smtClean="0"/>
              <a:t>w</a:t>
            </a:r>
            <a:endParaRPr lang="en-GB" sz="2800" dirty="0" smtClean="0"/>
          </a:p>
          <a:p>
            <a:r>
              <a:rPr lang="en-GB" sz="2800" dirty="0" smtClean="0"/>
              <a:t>Sour/fermentation times were not long enough to replace the antimicrobial effect of higher sugar content, although 2 hours ferment time had a positive effect</a:t>
            </a:r>
          </a:p>
          <a:p>
            <a:r>
              <a:rPr lang="en-GB" sz="2800" dirty="0" smtClean="0"/>
              <a:t>Shows potential - more work needed to reduce sugar and achieve MFSL</a:t>
            </a:r>
          </a:p>
          <a:p>
            <a:endParaRPr lang="en-GB" sz="28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7. Role as texture softening agent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824" y="1988840"/>
            <a:ext cx="7342584" cy="3024336"/>
          </a:xfrm>
        </p:spPr>
        <p:txBody>
          <a:bodyPr/>
          <a:lstStyle/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Sucrose binds water within its structure, keeping products soft over shelf life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Water is one of the best texture softening materials (fat and air are others)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Water and air are zero calorie – but water reduced MFSL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6632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sz="3600" b="1" dirty="0" smtClean="0"/>
              <a:t>Disadvantages of sugar replacers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00808"/>
            <a:ext cx="7920880" cy="4608512"/>
          </a:xfrm>
        </p:spPr>
        <p:txBody>
          <a:bodyPr/>
          <a:lstStyle/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Sugar (sucrose) is clean label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Sugar has many functions so more than one material is required for its replacement (ingredient lists get longer)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Manufacturing cost increases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Product texture and flavour will be different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Calorie content can increase (fat proportion increases)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err="1" smtClean="0"/>
              <a:t>Inulin</a:t>
            </a:r>
            <a:r>
              <a:rPr lang="en-GB" sz="2800" dirty="0" smtClean="0"/>
              <a:t> can ‘contain’ sugar as measured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28686"/>
          </a:xfrm>
        </p:spPr>
        <p:txBody>
          <a:bodyPr/>
          <a:lstStyle/>
          <a:p>
            <a:pPr algn="ctr"/>
            <a:r>
              <a:rPr lang="en-GB" b="1" dirty="0" smtClean="0"/>
              <a:t>Update on sugar issues in UK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112568"/>
          </a:xfrm>
        </p:spPr>
        <p:txBody>
          <a:bodyPr/>
          <a:lstStyle/>
          <a:p>
            <a:r>
              <a:rPr lang="en-GB" sz="2800" dirty="0" smtClean="0"/>
              <a:t>UK government published draft legislation for a tax on sugar-sweetened drinks, to begin from April 2018.</a:t>
            </a:r>
          </a:p>
          <a:p>
            <a:r>
              <a:rPr lang="en-GB" sz="2800" dirty="0" smtClean="0"/>
              <a:t>Ministers hope it will help tackle the obesity problem.</a:t>
            </a:r>
          </a:p>
          <a:p>
            <a:r>
              <a:rPr lang="en-GB" sz="2800" dirty="0" smtClean="0"/>
              <a:t>Two bands; &gt;5g of sugar per 100ml and a higher band for drinks with &gt;8g per 100ml (amounts to an extra 6p on a regular can of </a:t>
            </a:r>
            <a:r>
              <a:rPr lang="en-GB" sz="2800" dirty="0" err="1" smtClean="0"/>
              <a:t>Fanta</a:t>
            </a:r>
            <a:r>
              <a:rPr lang="en-GB" sz="2800" dirty="0" smtClean="0"/>
              <a:t> and Sprite, and 8p on Coca-Cola, Pepsi and </a:t>
            </a:r>
            <a:r>
              <a:rPr lang="en-GB" sz="2800" dirty="0" err="1" smtClean="0"/>
              <a:t>Irn-Bru</a:t>
            </a:r>
            <a:r>
              <a:rPr lang="en-GB" sz="2800" dirty="0" smtClean="0"/>
              <a:t>).</a:t>
            </a:r>
          </a:p>
          <a:p>
            <a:r>
              <a:rPr lang="en-GB" sz="2800" dirty="0" smtClean="0"/>
              <a:t>Many companies have already begun cutting the amount of sugar in their drinks.</a:t>
            </a:r>
          </a:p>
          <a:p>
            <a:r>
              <a:rPr lang="en-GB" sz="2800" dirty="0" smtClean="0"/>
              <a:t>The government has said it expects the levy to raise £520m in the first year.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b="1" dirty="0" smtClean="0"/>
              <a:t>The future?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640960" cy="4896544"/>
          </a:xfrm>
        </p:spPr>
        <p:txBody>
          <a:bodyPr/>
          <a:lstStyle/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Sugar debate has not finished yet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Some bakery products are high in sugar and are open to bad press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Efforts are needed to reformulate low sugar bakery products</a:t>
            </a:r>
          </a:p>
          <a:p>
            <a:pPr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Retailer cakes already contain high sugar levels (for MFSL) – sweetness is not the problem</a:t>
            </a:r>
          </a:p>
          <a:p>
            <a:pPr lvl="0" eaLnBrk="1" hangingPunct="1">
              <a:spcAft>
                <a:spcPts val="300"/>
              </a:spcAft>
              <a:buClr>
                <a:srgbClr val="C00000"/>
              </a:buClr>
            </a:pPr>
            <a:r>
              <a:rPr lang="en-GB" sz="2800" dirty="0" smtClean="0"/>
              <a:t>MFSL is a major </a:t>
            </a:r>
            <a:r>
              <a:rPr lang="en-GB" sz="2800" dirty="0" smtClean="0"/>
              <a:t>challenge - </a:t>
            </a:r>
            <a:r>
              <a:rPr lang="en-GB" sz="2800" dirty="0" smtClean="0"/>
              <a:t>Sour </a:t>
            </a:r>
            <a:r>
              <a:rPr lang="en-GB" sz="2800" dirty="0" smtClean="0"/>
              <a:t>starters and extended fermentation is an option to address MFSL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9590" y="1340766"/>
          <a:ext cx="7344817" cy="4796803"/>
        </p:xfrm>
        <a:graphic>
          <a:graphicData uri="http://schemas.openxmlformats.org/drawingml/2006/table">
            <a:tbl>
              <a:tblPr/>
              <a:tblGrid>
                <a:gridCol w="2770389"/>
                <a:gridCol w="2287214"/>
                <a:gridCol w="2287214"/>
              </a:tblGrid>
              <a:tr h="841971">
                <a:tc>
                  <a:txBody>
                    <a:bodyPr/>
                    <a:lstStyle/>
                    <a:p>
                      <a:pPr marL="72000" algn="l"/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Sugars/100g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After 20% reduction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Party cake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43.7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35.0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Chocolate cake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38.3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30.6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Vanilla cake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44.6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35.7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Angel cake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34.6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27.7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Genoa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42.5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34.0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Madeira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34.2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27.4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Walnut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33.9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27.1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354">
                <a:tc>
                  <a:txBody>
                    <a:bodyPr/>
                    <a:lstStyle/>
                    <a:p>
                      <a:pPr marL="72000" algn="l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Pound cake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28.0</a:t>
                      </a:r>
                      <a:endParaRPr lang="en-GB" sz="24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en-GB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332656"/>
            <a:ext cx="8964488" cy="92868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20% sugar reduction with r</a:t>
            </a:r>
            <a:r>
              <a:rPr lang="en-GB" sz="3600" b="1" dirty="0" err="1" smtClean="0">
                <a:solidFill>
                  <a:srgbClr val="7030A0"/>
                </a:solidFill>
              </a:rPr>
              <a:t>etailer</a:t>
            </a:r>
            <a:r>
              <a:rPr lang="en-GB" sz="3600" b="1" dirty="0" smtClean="0">
                <a:solidFill>
                  <a:srgbClr val="7030A0"/>
                </a:solidFill>
              </a:rPr>
              <a:t> </a:t>
            </a:r>
            <a:r>
              <a:rPr lang="en-GB" sz="3600" b="1" dirty="0" smtClean="0">
                <a:solidFill>
                  <a:srgbClr val="7030A0"/>
                </a:solidFill>
              </a:rPr>
              <a:t>cakes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332656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7030A0"/>
                </a:solidFill>
              </a:rPr>
              <a:t>An alternative future?</a:t>
            </a:r>
            <a:endParaRPr lang="en-GB" sz="4400" b="1" dirty="0">
              <a:solidFill>
                <a:srgbClr val="7030A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1700808"/>
            <a:ext cx="849694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Cake has the potential to play a more important part in our diet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lang="en-GB" sz="2800" kern="0" dirty="0" smtClean="0">
                <a:solidFill>
                  <a:srgbClr val="7030A0"/>
                </a:solidFill>
                <a:latin typeface="+mn-lt"/>
              </a:rPr>
              <a:t>It can be much healthier – lower sugar, higher fibre and dietary benefits of extended fermentation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Cake 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not require such high quality wheat as with bread – cheaper and more 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sustainable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there a need for heat treated flour?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00000"/>
              </a:buClr>
              <a:buSzTx/>
              <a:buFontTx/>
              <a:buChar char="•"/>
              <a:tabLst/>
              <a:defRPr/>
            </a:pPr>
            <a:r>
              <a:rPr lang="en-GB" sz="2800" kern="0" dirty="0" smtClean="0">
                <a:solidFill>
                  <a:srgbClr val="7030A0"/>
                </a:solidFill>
                <a:latin typeface="+mn-lt"/>
              </a:rPr>
              <a:t>What shelf life is required?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608512"/>
          </a:xfrm>
        </p:spPr>
        <p:txBody>
          <a:bodyPr/>
          <a:lstStyle/>
          <a:p>
            <a:pPr algn="ctr">
              <a:buNone/>
            </a:pPr>
            <a:r>
              <a:rPr lang="en-GB" sz="2800" dirty="0" smtClean="0"/>
              <a:t>Date for your diaries:</a:t>
            </a:r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r>
              <a:rPr lang="en-GB" sz="2800" b="1" dirty="0" smtClean="0"/>
              <a:t>4th </a:t>
            </a:r>
            <a:r>
              <a:rPr lang="en-GB" sz="2800" b="1" dirty="0" smtClean="0"/>
              <a:t>International Bakery Technology </a:t>
            </a:r>
            <a:r>
              <a:rPr lang="en-GB" sz="2800" b="1" dirty="0" smtClean="0"/>
              <a:t>Conference</a:t>
            </a:r>
          </a:p>
          <a:p>
            <a:pPr algn="ctr">
              <a:buNone/>
            </a:pPr>
            <a:r>
              <a:rPr lang="en-GB" sz="2800" b="1" dirty="0" smtClean="0"/>
              <a:t>23-24 </a:t>
            </a:r>
            <a:r>
              <a:rPr lang="en-GB" sz="2800" b="1" dirty="0" smtClean="0"/>
              <a:t>May 2018</a:t>
            </a:r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r>
              <a:rPr lang="en-GB" sz="2800" dirty="0" smtClean="0"/>
              <a:t>at Campden BRI</a:t>
            </a:r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r>
              <a:rPr lang="en-GB" sz="2800" dirty="0" smtClean="0"/>
              <a:t>Gary.tucker@campdenbri.co.uk</a:t>
            </a:r>
          </a:p>
          <a:p>
            <a:pPr algn="ctr">
              <a:buNone/>
            </a:pPr>
            <a:r>
              <a:rPr lang="en-GB" sz="2800" dirty="0" smtClean="0"/>
              <a:t>www.campdenbri.co.uk </a:t>
            </a:r>
            <a:endParaRPr lang="en-GB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7388" y="188913"/>
            <a:ext cx="7670800" cy="928687"/>
          </a:xfrm>
        </p:spPr>
        <p:txBody>
          <a:bodyPr/>
          <a:lstStyle/>
          <a:p>
            <a:pPr algn="ctr"/>
            <a:r>
              <a:rPr lang="en-GB" sz="3600" b="1" dirty="0" smtClean="0"/>
              <a:t>Sugar claims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7388" y="1196975"/>
            <a:ext cx="8277100" cy="5472113"/>
          </a:xfrm>
        </p:spPr>
        <p:txBody>
          <a:bodyPr/>
          <a:lstStyle/>
          <a:p>
            <a:r>
              <a:rPr lang="en-GB" dirty="0" smtClean="0"/>
              <a:t>Low sugar</a:t>
            </a:r>
          </a:p>
          <a:p>
            <a:pPr lvl="1"/>
            <a:r>
              <a:rPr lang="en-GB" i="1" dirty="0" smtClean="0">
                <a:latin typeface="Arial" charset="0"/>
                <a:cs typeface="Arial" charset="0"/>
              </a:rPr>
              <a:t>≤ 5.0g/100g (solids)</a:t>
            </a:r>
          </a:p>
          <a:p>
            <a:pPr lvl="1"/>
            <a:r>
              <a:rPr lang="en-GB" i="1" dirty="0" smtClean="0">
                <a:latin typeface="Arial" charset="0"/>
                <a:cs typeface="Arial" charset="0"/>
              </a:rPr>
              <a:t> ≤ 2.5g/100ml (liquids)</a:t>
            </a:r>
          </a:p>
          <a:p>
            <a:r>
              <a:rPr lang="en-GB" dirty="0" smtClean="0"/>
              <a:t>Sugar-free</a:t>
            </a:r>
          </a:p>
          <a:p>
            <a:pPr lvl="1"/>
            <a:r>
              <a:rPr lang="en-GB" i="1" dirty="0" smtClean="0">
                <a:latin typeface="Arial" charset="0"/>
                <a:cs typeface="Arial" charset="0"/>
              </a:rPr>
              <a:t>≤ 0.5g/100g or 100ml</a:t>
            </a:r>
          </a:p>
          <a:p>
            <a:r>
              <a:rPr lang="en-GB" dirty="0" smtClean="0"/>
              <a:t>With no added sugars</a:t>
            </a:r>
          </a:p>
          <a:p>
            <a:pPr lvl="1"/>
            <a:r>
              <a:rPr lang="en-GB" i="1" dirty="0" smtClean="0">
                <a:latin typeface="Arial" charset="0"/>
                <a:cs typeface="Arial" charset="0"/>
              </a:rPr>
              <a:t>Contains naturally occurring sugars</a:t>
            </a:r>
          </a:p>
          <a:p>
            <a:r>
              <a:rPr lang="en-GB" dirty="0" smtClean="0"/>
              <a:t>Reduced sugar</a:t>
            </a:r>
          </a:p>
          <a:p>
            <a:pPr lvl="1"/>
            <a:r>
              <a:rPr lang="en-GB" i="1" dirty="0" smtClean="0">
                <a:latin typeface="Arial" charset="0"/>
                <a:cs typeface="Arial" charset="0"/>
              </a:rPr>
              <a:t>At least 30% less than a comparable product</a:t>
            </a:r>
          </a:p>
        </p:txBody>
      </p:sp>
      <p:pic>
        <p:nvPicPr>
          <p:cNvPr id="12292" name="Picture 2" descr="http://www.officeshopping.co.uk/images/product_images/53775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43663" y="115888"/>
            <a:ext cx="25923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 descr="http://ukonlinegoodies.com/images/branston-baked-beans-reduced-salt-410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641975" y="2371725"/>
            <a:ext cx="13065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00" y="476672"/>
            <a:ext cx="7670614" cy="928686"/>
          </a:xfrm>
        </p:spPr>
        <p:txBody>
          <a:bodyPr/>
          <a:lstStyle/>
          <a:p>
            <a:pPr algn="ctr"/>
            <a:r>
              <a:rPr lang="en-GB" sz="3600" b="1" dirty="0" smtClean="0"/>
              <a:t>What’s next?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464496"/>
          </a:xfrm>
        </p:spPr>
        <p:txBody>
          <a:bodyPr/>
          <a:lstStyle/>
          <a:p>
            <a:r>
              <a:rPr lang="en-GB" sz="2800" dirty="0" smtClean="0"/>
              <a:t>Other high sugar products will follow such as bakery products ‘......they are high in free sugars but offer little nutritional value’.</a:t>
            </a:r>
          </a:p>
          <a:p>
            <a:r>
              <a:rPr lang="en-GB" sz="2800" dirty="0" smtClean="0"/>
              <a:t>20% reduction by 2020 (PHE, 30 March 2018)</a:t>
            </a:r>
          </a:p>
          <a:p>
            <a:pPr marL="1080000" indent="-457200">
              <a:buFont typeface="+mj-lt"/>
              <a:buAutoNum type="arabicPeriod"/>
            </a:pPr>
            <a:r>
              <a:rPr lang="en-GB" sz="2800" dirty="0" smtClean="0">
                <a:solidFill>
                  <a:srgbClr val="FF0000"/>
                </a:solidFill>
              </a:rPr>
              <a:t>Reformulating</a:t>
            </a:r>
          </a:p>
          <a:p>
            <a:pPr marL="1080000" indent="-457200">
              <a:buFont typeface="+mj-lt"/>
              <a:buAutoNum type="arabicPeriod"/>
            </a:pPr>
            <a:r>
              <a:rPr lang="en-GB" sz="2800" dirty="0" smtClean="0">
                <a:solidFill>
                  <a:srgbClr val="FF0000"/>
                </a:solidFill>
              </a:rPr>
              <a:t>Reducing portion size</a:t>
            </a:r>
          </a:p>
          <a:p>
            <a:pPr marL="1080000" indent="-457200">
              <a:buFont typeface="+mj-lt"/>
              <a:buAutoNum type="arabicPeriod"/>
            </a:pPr>
            <a:r>
              <a:rPr lang="en-GB" sz="2800" dirty="0" smtClean="0">
                <a:solidFill>
                  <a:srgbClr val="FF0000"/>
                </a:solidFill>
              </a:rPr>
              <a:t>Shifting consumer purchasing habits</a:t>
            </a:r>
          </a:p>
          <a:p>
            <a:r>
              <a:rPr lang="en-GB" sz="2800" dirty="0" smtClean="0"/>
              <a:t>Includes all sugars whether added or natural</a:t>
            </a:r>
          </a:p>
          <a:p>
            <a:r>
              <a:rPr lang="en-GB" sz="2800" dirty="0" smtClean="0"/>
              <a:t>Without increasing saturated fat or calories</a:t>
            </a:r>
          </a:p>
          <a:p>
            <a:endParaRPr lang="en-GB" sz="2800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936104"/>
          </a:xfrm>
        </p:spPr>
        <p:txBody>
          <a:bodyPr/>
          <a:lstStyle/>
          <a:p>
            <a:pPr algn="ctr"/>
            <a:r>
              <a:rPr lang="en-GB" sz="3600" b="1" dirty="0" smtClean="0"/>
              <a:t>Sugar Reduction: Achieving the 20%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040560"/>
          </a:xfrm>
        </p:spPr>
        <p:txBody>
          <a:bodyPr/>
          <a:lstStyle/>
          <a:p>
            <a:r>
              <a:rPr lang="en-GB" sz="2800" dirty="0" smtClean="0"/>
              <a:t>Recognise some businesses will need technological solutions to achieve sugar reductions, but encourage industry to consider simple solutions first. </a:t>
            </a:r>
          </a:p>
          <a:p>
            <a:r>
              <a:rPr lang="en-GB" sz="2800" dirty="0" smtClean="0"/>
              <a:t>Data from the National Diet and Nutrition Survey showed foods that contributed most sugar to children’s intakes: </a:t>
            </a:r>
            <a:r>
              <a:rPr lang="en-GB" sz="2800" dirty="0" smtClean="0">
                <a:solidFill>
                  <a:srgbClr val="00B050"/>
                </a:solidFill>
              </a:rPr>
              <a:t>biscuits; breakfast cereals; </a:t>
            </a:r>
            <a:r>
              <a:rPr lang="en-GB" sz="2800" u="sng" dirty="0" smtClean="0">
                <a:solidFill>
                  <a:srgbClr val="00B050"/>
                </a:solidFill>
              </a:rPr>
              <a:t>cakes</a:t>
            </a:r>
            <a:r>
              <a:rPr lang="en-GB" sz="2800" dirty="0" smtClean="0">
                <a:solidFill>
                  <a:srgbClr val="00B050"/>
                </a:solidFill>
              </a:rPr>
              <a:t>; chocolate confectionery; ice cream, lollies and sorbets; morning goods (e.g. pastries, buns and waffles); puddings (including pies and tarts); sweet confectionery; sweet spreads and sauces; and yogurt and </a:t>
            </a:r>
            <a:r>
              <a:rPr lang="en-GB" sz="2800" dirty="0" err="1" smtClean="0">
                <a:solidFill>
                  <a:srgbClr val="00B050"/>
                </a:solidFill>
              </a:rPr>
              <a:t>fromage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frais</a:t>
            </a:r>
            <a:r>
              <a:rPr lang="en-GB" sz="2800" dirty="0" smtClean="0">
                <a:solidFill>
                  <a:srgbClr val="00B050"/>
                </a:solidFill>
              </a:rPr>
              <a:t>. 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2348880"/>
            <a:ext cx="8496944" cy="3672408"/>
          </a:xfrm>
        </p:spPr>
        <p:txBody>
          <a:bodyPr/>
          <a:lstStyle/>
          <a:p>
            <a:r>
              <a:rPr lang="en-US" sz="2800" dirty="0" smtClean="0"/>
              <a:t>Regulation (EU) No 1169/2011 FIC defines sugars for labeling purposes as the sum of </a:t>
            </a:r>
            <a:r>
              <a:rPr lang="en-GB" sz="2800" dirty="0" smtClean="0"/>
              <a:t>all monosaccharides and disaccharides present in food, but excludes </a:t>
            </a:r>
            <a:r>
              <a:rPr lang="en-GB" sz="2800" dirty="0" err="1" smtClean="0"/>
              <a:t>polyols</a:t>
            </a:r>
            <a:endParaRPr lang="en-GB" sz="2800" dirty="0" smtClean="0"/>
          </a:p>
          <a:p>
            <a:r>
              <a:rPr lang="en-GB" sz="2800" dirty="0" smtClean="0"/>
              <a:t>Monosaccharides – glucose, fructose, galactose</a:t>
            </a:r>
          </a:p>
          <a:p>
            <a:r>
              <a:rPr lang="en-GB" sz="2800" dirty="0" smtClean="0"/>
              <a:t>Disaccharides – maltose, sucrose, lactose</a:t>
            </a:r>
          </a:p>
          <a:p>
            <a:r>
              <a:rPr lang="en-GB" sz="2800" dirty="0" smtClean="0"/>
              <a:t>Therefore no higher sugars such as </a:t>
            </a:r>
            <a:r>
              <a:rPr lang="en-GB" sz="2800" dirty="0" err="1" smtClean="0"/>
              <a:t>maltotriose</a:t>
            </a: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7600" y="628106"/>
            <a:ext cx="7670614" cy="92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is sugar content measured?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00" y="404664"/>
            <a:ext cx="7670614" cy="928686"/>
          </a:xfrm>
        </p:spPr>
        <p:txBody>
          <a:bodyPr/>
          <a:lstStyle/>
          <a:p>
            <a:pPr algn="ctr"/>
            <a:r>
              <a:rPr lang="en-GB" sz="3600" b="1" dirty="0" smtClean="0"/>
              <a:t>Analytical methods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608512"/>
          </a:xfrm>
        </p:spPr>
        <p:txBody>
          <a:bodyPr/>
          <a:lstStyle/>
          <a:p>
            <a:r>
              <a:rPr lang="en-GB" sz="2800" dirty="0" smtClean="0"/>
              <a:t>Most common is HPLC – gives a profile – requires capital investment and analytical skill</a:t>
            </a:r>
          </a:p>
          <a:p>
            <a:r>
              <a:rPr lang="en-GB" sz="2800" dirty="0" smtClean="0"/>
              <a:t>Enzymatic – specific to each sugar, analytical dexterity required</a:t>
            </a:r>
          </a:p>
          <a:p>
            <a:r>
              <a:rPr lang="en-GB" sz="2800" dirty="0" smtClean="0"/>
              <a:t>Titration of reducing sugars (Lane Eynon and </a:t>
            </a:r>
            <a:r>
              <a:rPr lang="en-GB" sz="2800" dirty="0" err="1" smtClean="0"/>
              <a:t>Luff</a:t>
            </a:r>
            <a:r>
              <a:rPr lang="en-GB" sz="2800" dirty="0" smtClean="0"/>
              <a:t> </a:t>
            </a:r>
            <a:r>
              <a:rPr lang="en-GB" sz="2800" dirty="0" err="1" smtClean="0"/>
              <a:t>Schoorl</a:t>
            </a:r>
            <a:r>
              <a:rPr lang="en-GB" sz="2800" dirty="0" smtClean="0"/>
              <a:t>) - gives total sugars after inversion of sucrose with acid</a:t>
            </a:r>
          </a:p>
          <a:p>
            <a:r>
              <a:rPr lang="en-GB" sz="2800" dirty="0" smtClean="0"/>
              <a:t>Brix refractometry – use with caution, measures dissolved solids not specifically sugars, is matrix dependant</a:t>
            </a:r>
            <a:endParaRPr lang="en-GB" sz="28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061076" cy="1452711"/>
          </a:xfrm>
        </p:spPr>
        <p:txBody>
          <a:bodyPr/>
          <a:lstStyle/>
          <a:p>
            <a:pPr algn="ctr" eaLnBrk="1" hangingPunct="1"/>
            <a:r>
              <a:rPr lang="en-GB" b="1" dirty="0" smtClean="0"/>
              <a:t>The Functionality of sugar</a:t>
            </a:r>
            <a:br>
              <a:rPr lang="en-GB" b="1" dirty="0" smtClean="0"/>
            </a:br>
            <a:r>
              <a:rPr lang="en-GB" b="1" dirty="0" smtClean="0"/>
              <a:t>(in cakes)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5460" y="1988840"/>
            <a:ext cx="7413004" cy="4464496"/>
          </a:xfrm>
        </p:spPr>
        <p:txBody>
          <a:bodyPr/>
          <a:lstStyle/>
          <a:p>
            <a:pPr marL="514350" indent="-514350" eaLnBrk="1" hangingPunct="1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800" b="1" dirty="0" smtClean="0">
                <a:solidFill>
                  <a:srgbClr val="FF0000"/>
                </a:solidFill>
              </a:rPr>
              <a:t>Flavour</a:t>
            </a:r>
          </a:p>
          <a:p>
            <a:pPr marL="514350" indent="-514350" eaLnBrk="1" hangingPunct="1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800" dirty="0" smtClean="0"/>
              <a:t>Bulking agent</a:t>
            </a:r>
          </a:p>
          <a:p>
            <a:pPr marL="514350" indent="-514350" eaLnBrk="1" hangingPunct="1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800" dirty="0" smtClean="0"/>
              <a:t>Stabilises and controls batter viscosity</a:t>
            </a:r>
          </a:p>
          <a:p>
            <a:pPr marL="514350" indent="-514350" eaLnBrk="1" hangingPunct="1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800" dirty="0" smtClean="0"/>
              <a:t>Influences the setting temperature</a:t>
            </a:r>
          </a:p>
          <a:p>
            <a:pPr marL="514350" indent="-514350" eaLnBrk="1" hangingPunct="1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800" dirty="0" smtClean="0"/>
              <a:t>Colour (</a:t>
            </a:r>
            <a:r>
              <a:rPr lang="en-GB" sz="2800" dirty="0" err="1" smtClean="0"/>
              <a:t>Caramelisation</a:t>
            </a:r>
            <a:r>
              <a:rPr lang="en-GB" sz="2800" dirty="0" smtClean="0"/>
              <a:t> and </a:t>
            </a:r>
            <a:r>
              <a:rPr lang="en-GB" sz="2800" dirty="0" err="1" smtClean="0"/>
              <a:t>Maillard</a:t>
            </a:r>
            <a:r>
              <a:rPr lang="en-GB" sz="2800" dirty="0" smtClean="0"/>
              <a:t>)</a:t>
            </a:r>
          </a:p>
          <a:p>
            <a:pPr marL="514350" indent="-514350" eaLnBrk="1" hangingPunct="1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800" b="1" dirty="0" err="1" smtClean="0">
                <a:solidFill>
                  <a:srgbClr val="FF0000"/>
                </a:solidFill>
              </a:rPr>
              <a:t>Humectant</a:t>
            </a:r>
            <a:r>
              <a:rPr lang="en-GB" sz="2800" b="1" dirty="0" smtClean="0">
                <a:solidFill>
                  <a:srgbClr val="FF0000"/>
                </a:solidFill>
              </a:rPr>
              <a:t> (preservative)</a:t>
            </a:r>
          </a:p>
          <a:p>
            <a:pPr marL="514350" indent="-514350" eaLnBrk="1" hangingPunct="1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800" dirty="0" smtClean="0"/>
              <a:t>Softens the texture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pden BRI r1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542378"/>
      </a:lt2>
      <a:accent1>
        <a:srgbClr val="7030A0"/>
      </a:accent1>
      <a:accent2>
        <a:srgbClr val="7030A0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FFFF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33"/>
        </a:accent1>
        <a:accent2>
          <a:srgbClr val="3333CC"/>
        </a:accent2>
        <a:accent3>
          <a:srgbClr val="AAAAFF"/>
        </a:accent3>
        <a:accent4>
          <a:srgbClr val="DADA00"/>
        </a:accent4>
        <a:accent5>
          <a:srgbClr val="FFCAAD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Campden BRI r1</Template>
  <TotalTime>0</TotalTime>
  <Words>1700</Words>
  <Application>Microsoft Office PowerPoint</Application>
  <PresentationFormat>On-screen Show (4:3)</PresentationFormat>
  <Paragraphs>393</Paragraphs>
  <Slides>33</Slides>
  <Notes>11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Campden BRI r1</vt:lpstr>
      <vt:lpstr>Bitmap Image</vt:lpstr>
      <vt:lpstr>Tackling the issues of reducing the sugar in cakes </vt:lpstr>
      <vt:lpstr>Content</vt:lpstr>
      <vt:lpstr>Update on sugar issues in UK</vt:lpstr>
      <vt:lpstr>Sugar claims</vt:lpstr>
      <vt:lpstr>What’s next?</vt:lpstr>
      <vt:lpstr>Sugar Reduction: Achieving the 20% </vt:lpstr>
      <vt:lpstr>Slide 7</vt:lpstr>
      <vt:lpstr>Analytical methods</vt:lpstr>
      <vt:lpstr>The Functionality of sugar (in cakes)</vt:lpstr>
      <vt:lpstr>1. Role in flavour (sweetness)</vt:lpstr>
      <vt:lpstr>Slide 11</vt:lpstr>
      <vt:lpstr>Alternative sugars (sweetness)</vt:lpstr>
      <vt:lpstr>High intensity regions</vt:lpstr>
      <vt:lpstr>Complex flavours; sour dough</vt:lpstr>
      <vt:lpstr>2. Role as a bulking agent</vt:lpstr>
      <vt:lpstr>3. Role in stabilising and controlling batter viscosity</vt:lpstr>
      <vt:lpstr>4. Role in influencing the setting temperature</vt:lpstr>
      <vt:lpstr>Slide 18</vt:lpstr>
      <vt:lpstr>5. Role in colour development</vt:lpstr>
      <vt:lpstr>6. Role as an humectant</vt:lpstr>
      <vt:lpstr>Alternatives: Killing mould on the surface</vt:lpstr>
      <vt:lpstr>Alternatives: Slowing growth - different humectants</vt:lpstr>
      <vt:lpstr>Alternatives: Slowing growth - natural antimicrobial compounds</vt:lpstr>
      <vt:lpstr>Slide 24</vt:lpstr>
      <vt:lpstr>Slide 25</vt:lpstr>
      <vt:lpstr>MFSL commercial cakes</vt:lpstr>
      <vt:lpstr>Sour ferment cake thoughts</vt:lpstr>
      <vt:lpstr>7. Role as texture softening agent</vt:lpstr>
      <vt:lpstr>Disadvantages of sugar replacers</vt:lpstr>
      <vt:lpstr>The future?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2011-07-20T15:40:40Z</dcterms:created>
  <dcterms:modified xsi:type="dcterms:W3CDTF">2017-04-25T15:04:46Z</dcterms:modified>
</cp:coreProperties>
</file>