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3" r:id="rId5"/>
    <p:sldMasterId id="2147483655" r:id="rId6"/>
    <p:sldMasterId id="2147483657" r:id="rId7"/>
    <p:sldMasterId id="2147483659" r:id="rId8"/>
    <p:sldMasterId id="2147483661" r:id="rId9"/>
    <p:sldMasterId id="2147483663" r:id="rId10"/>
    <p:sldMasterId id="2147483666" r:id="rId11"/>
    <p:sldMasterId id="2147483668" r:id="rId12"/>
    <p:sldMasterId id="2147483690" r:id="rId13"/>
  </p:sldMasterIdLst>
  <p:notesMasterIdLst>
    <p:notesMasterId r:id="rId32"/>
  </p:notesMasterIdLst>
  <p:sldIdLst>
    <p:sldId id="256" r:id="rId14"/>
    <p:sldId id="257" r:id="rId15"/>
    <p:sldId id="275" r:id="rId16"/>
    <p:sldId id="258" r:id="rId17"/>
    <p:sldId id="264" r:id="rId18"/>
    <p:sldId id="263" r:id="rId19"/>
    <p:sldId id="260" r:id="rId20"/>
    <p:sldId id="261" r:id="rId21"/>
    <p:sldId id="262" r:id="rId22"/>
    <p:sldId id="265" r:id="rId23"/>
    <p:sldId id="273" r:id="rId24"/>
    <p:sldId id="266" r:id="rId25"/>
    <p:sldId id="269" r:id="rId26"/>
    <p:sldId id="274" r:id="rId27"/>
    <p:sldId id="267" r:id="rId28"/>
    <p:sldId id="268" r:id="rId29"/>
    <p:sldId id="271" r:id="rId30"/>
    <p:sldId id="272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1" autoAdjust="0"/>
    <p:restoredTop sz="70145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-46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09E9C-3341-4716-9A76-EF8A50EB4D66}" type="datetimeFigureOut">
              <a:rPr lang="en-GB" smtClean="0"/>
              <a:pPr/>
              <a:t>30/04/2017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4560-9286-47F5-BAA4-33D5505B69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78380"/>
            <a:ext cx="9144000" cy="1028700"/>
          </a:xfrm>
          <a:prstGeom prst="rect">
            <a:avLst/>
          </a:prstGeom>
        </p:spPr>
        <p:txBody>
          <a:bodyPr/>
          <a:lstStyle>
            <a:lvl1pPr algn="ctr">
              <a:defRPr sz="4000" b="0" baseline="0"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Title Slide 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Agenda Light 40pt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8250"/>
            <a:ext cx="9144000" cy="736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600" baseline="0"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Enter subheading – </a:t>
            </a:r>
            <a:r>
              <a:rPr lang="en-GB" dirty="0" err="1" smtClean="0"/>
              <a:t>Morrisons</a:t>
            </a:r>
            <a:r>
              <a:rPr lang="en-GB" dirty="0" smtClean="0"/>
              <a:t> Light 16pt                </a:t>
            </a:r>
            <a:br>
              <a:rPr lang="en-GB" dirty="0" smtClean="0"/>
            </a:br>
            <a:r>
              <a:rPr lang="en-GB" dirty="0" smtClean="0"/>
              <a:t>Enter date</a:t>
            </a:r>
            <a:br>
              <a:rPr lang="en-GB" dirty="0" smtClean="0"/>
            </a:br>
            <a:r>
              <a:rPr lang="en-GB" dirty="0" smtClean="0"/>
              <a:t>Owners name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47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bubb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0888" y="1428021"/>
            <a:ext cx="2570162" cy="2672778"/>
          </a:xfrm>
          <a:prstGeom prst="rect">
            <a:avLst/>
          </a:prstGeom>
        </p:spPr>
      </p:pic>
      <p:pic>
        <p:nvPicPr>
          <p:cNvPr id="9" name="Picture 8" descr="green bubb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0138" y="1428021"/>
            <a:ext cx="2570162" cy="2672778"/>
          </a:xfrm>
          <a:prstGeom prst="rect">
            <a:avLst/>
          </a:prstGeom>
        </p:spPr>
      </p:pic>
      <p:pic>
        <p:nvPicPr>
          <p:cNvPr id="13" name="Picture 12" descr="green bubbl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7" y="1428021"/>
            <a:ext cx="2570164" cy="2672778"/>
          </a:xfrm>
          <a:prstGeom prst="rect">
            <a:avLst/>
          </a:prstGeom>
        </p:spPr>
      </p:pic>
      <p:sp>
        <p:nvSpPr>
          <p:cNvPr id="1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864" y="2078157"/>
            <a:ext cx="2154936" cy="12698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600" b="0" baseline="0">
                <a:solidFill>
                  <a:schemeClr val="accent5"/>
                </a:solidFill>
                <a:latin typeface="MorrisonsAgenda Light"/>
                <a:cs typeface="MorrisonsAgenda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Support text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Light 16pt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366764" y="2078157"/>
            <a:ext cx="2154936" cy="12698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600" b="0" baseline="0">
                <a:solidFill>
                  <a:schemeClr val="accent5"/>
                </a:solidFill>
                <a:latin typeface="MorrisonsAgenda Light"/>
                <a:cs typeface="MorrisonsAgenda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Support text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Light 16pt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4366" y="2415303"/>
            <a:ext cx="2070735" cy="67079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algn="ctr">
              <a:lnSpc>
                <a:spcPct val="90000"/>
              </a:lnSpc>
              <a:spcBef>
                <a:spcPts val="0"/>
              </a:spcBef>
              <a:defRPr sz="1600" b="0" i="0" baseline="0">
                <a:solidFill>
                  <a:srgbClr val="FFFFFF"/>
                </a:solidFill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Support text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16pt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74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eaf dark 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9401" y="1056085"/>
            <a:ext cx="3784600" cy="2877628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39866" y="2035890"/>
            <a:ext cx="2070735" cy="67079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algn="ctr">
              <a:lnSpc>
                <a:spcPct val="90000"/>
              </a:lnSpc>
              <a:spcBef>
                <a:spcPts val="0"/>
              </a:spcBef>
              <a:defRPr sz="1600" b="0" i="0" baseline="0">
                <a:solidFill>
                  <a:srgbClr val="FFFFFF"/>
                </a:solidFill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Support text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16pt</a:t>
            </a:r>
            <a:endParaRPr lang="en-US" dirty="0"/>
          </a:p>
        </p:txBody>
      </p:sp>
      <p:pic>
        <p:nvPicPr>
          <p:cNvPr id="9" name="Picture 8" descr="leaf yell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1021"/>
            <a:ext cx="4762500" cy="362117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8" y="2282326"/>
            <a:ext cx="3221736" cy="14556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200" b="0" baseline="0">
                <a:solidFill>
                  <a:schemeClr val="accent5"/>
                </a:solidFill>
                <a:latin typeface="MorrisonsAgenda Light"/>
                <a:cs typeface="MorrisonsAgenda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Support text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22pt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74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396240"/>
            <a:ext cx="6390640" cy="43434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Contents page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582" y="944880"/>
            <a:ext cx="8229600" cy="30309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25742" y="1324630"/>
            <a:ext cx="822960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chapter name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5742" y="1418570"/>
            <a:ext cx="8237538" cy="1430179"/>
          </a:xfrm>
        </p:spPr>
        <p:txBody>
          <a:bodyPr/>
          <a:lstStyle>
            <a:lvl1pPr>
              <a:lnSpc>
                <a:spcPct val="150000"/>
              </a:lnSpc>
              <a:buSzPct val="100000"/>
              <a:buFont typeface="Wingdings" charset="2"/>
              <a:buAutoNum type="arabicPlain"/>
              <a:defRPr baseline="0"/>
            </a:lvl1pPr>
            <a:lvl2pPr marL="800100" indent="-342900">
              <a:lnSpc>
                <a:spcPct val="150000"/>
              </a:lnSpc>
              <a:buSzPct val="100000"/>
              <a:buFont typeface="Wingdings" charset="2"/>
              <a:buAutoNum type="arabicPlain"/>
              <a:defRPr/>
            </a:lvl2pPr>
            <a:lvl3pPr marL="1257300" indent="-342900">
              <a:lnSpc>
                <a:spcPct val="150000"/>
              </a:lnSpc>
              <a:buSzPct val="100000"/>
              <a:buFont typeface="Wingdings" charset="2"/>
              <a:buAutoNum type="arabicPlain"/>
              <a:defRPr/>
            </a:lvl3pPr>
            <a:lvl4pPr marL="1714500" indent="-342900">
              <a:lnSpc>
                <a:spcPct val="150000"/>
              </a:lnSpc>
              <a:buSzPct val="100000"/>
              <a:buFont typeface="Wingdings" charset="2"/>
              <a:buAutoNum type="arabicPlain"/>
              <a:defRPr/>
            </a:lvl4pPr>
            <a:lvl5pPr marL="2171700" indent="-342900">
              <a:lnSpc>
                <a:spcPct val="150000"/>
              </a:lnSpc>
              <a:buSzPct val="100000"/>
              <a:buFont typeface="Wingdings" charset="2"/>
              <a:buAutoNum type="arabicPlain"/>
              <a:defRPr/>
            </a:lvl5pPr>
          </a:lstStyle>
          <a:p>
            <a:pPr lvl="0"/>
            <a:r>
              <a:rPr lang="en-GB" dirty="0" smtClean="0"/>
              <a:t>Insert copy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14pt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59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Single column layout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891541"/>
            <a:ext cx="8229600" cy="46664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" y="1788003"/>
            <a:ext cx="822960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1633061"/>
            <a:ext cx="822960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82880" y="3210912"/>
            <a:ext cx="822960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" y="3048351"/>
            <a:ext cx="822960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207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" y="1022788"/>
            <a:ext cx="8229600" cy="46664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13360" y="1591713"/>
            <a:ext cx="8229600" cy="8374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copy, use single column bullet points for longer pieces of information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2588419"/>
            <a:ext cx="8229600" cy="1812131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400" baseline="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Enter bullet point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14pt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Single column layout with bullets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241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" y="986200"/>
            <a:ext cx="8229600" cy="46664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13360" y="1555125"/>
            <a:ext cx="8229600" cy="8374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30000"/>
              <a:buFontTx/>
              <a:buNone/>
              <a:tabLst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30000"/>
              <a:buFontTx/>
              <a:buNone/>
              <a:tabLst/>
              <a:defRPr/>
            </a:pPr>
            <a:r>
              <a:rPr lang="en-US" dirty="0" smtClean="0"/>
              <a:t>Enter copy, use two column bullet points to enter shorter pieces of information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2551831"/>
            <a:ext cx="4040188" cy="1812131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 baseline="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lang="en-GB" dirty="0" smtClean="0"/>
              <a:t>Enter bullet point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14pt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646612" y="2551831"/>
            <a:ext cx="4040188" cy="1812131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 baseline="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lang="en-GB" dirty="0" smtClean="0"/>
              <a:t>Enter bullet point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14pt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Two column layout with bullets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77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1022788"/>
            <a:ext cx="8229600" cy="441659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0" y="1956080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0" y="176430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03200" y="3371369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317959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96961" y="1956080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396961" y="176430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96961" y="3371369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396961" y="317959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Two column layout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673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Blank page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885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04801" y="972227"/>
            <a:ext cx="211985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2499010" y="972227"/>
            <a:ext cx="204089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614259" y="972227"/>
            <a:ext cx="211985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808469" y="972227"/>
            <a:ext cx="204089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304801" y="2610887"/>
            <a:ext cx="211985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2499010" y="2610887"/>
            <a:ext cx="204089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 hasCustomPrompt="1"/>
          </p:nvPr>
        </p:nvSpPr>
        <p:spPr>
          <a:xfrm>
            <a:off x="4614259" y="2610887"/>
            <a:ext cx="211985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6808469" y="2610887"/>
            <a:ext cx="2040891" cy="15865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enter content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2" y="4297576"/>
            <a:ext cx="8229599" cy="276999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Enter subheading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12pt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13360" y="4467226"/>
            <a:ext cx="8229600" cy="209550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GB" dirty="0" smtClean="0"/>
              <a:t>Enter supporting copy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12pt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Image page (group)</a:t>
            </a:r>
            <a:endParaRPr lang="en-US"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14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 smtClean="0"/>
          </a:p>
        </p:txBody>
      </p:sp>
      <p:sp>
        <p:nvSpPr>
          <p:cNvPr id="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749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40055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defRPr sz="2000" b="0" baseline="0"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Image title slide with text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Agenda Light 20pt</a:t>
            </a:r>
            <a:endParaRPr lang="en-US" dirty="0"/>
          </a:p>
        </p:txBody>
      </p:sp>
      <p:sp>
        <p:nvSpPr>
          <p:cNvPr id="5" name="ClipArt Placeholder 4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1607820"/>
            <a:ext cx="9144000" cy="268224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47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14960" y="949844"/>
            <a:ext cx="8534400" cy="36754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Image page (single)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2047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Support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016794"/>
            <a:ext cx="8554720" cy="24734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233682" y="3624263"/>
            <a:ext cx="8229599" cy="276999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Enter subheading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12pt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33680" y="3795182"/>
            <a:ext cx="8229600" cy="244688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GB" dirty="0" smtClean="0"/>
              <a:t>Enter supporting copy – </a:t>
            </a:r>
            <a:r>
              <a:rPr lang="en-GB" dirty="0" err="1" smtClean="0"/>
              <a:t>Morrisons</a:t>
            </a:r>
            <a:r>
              <a:rPr lang="en-GB" dirty="0" smtClean="0"/>
              <a:t> Agenda Light 12pt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Image page (single with copy)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5500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ft Align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" y="1022788"/>
            <a:ext cx="8229600" cy="441659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13360" y="1943380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176430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13360" y="3358669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" y="317959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398011" y="1764507"/>
            <a:ext cx="4043363" cy="26360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Image with copy (left)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4775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Right Align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9039" y="1022788"/>
            <a:ext cx="8229600" cy="441659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16389" y="1943380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16389" y="176430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416389" y="3358669"/>
            <a:ext cx="4032250" cy="102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14pt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416389" y="3179598"/>
            <a:ext cx="4032250" cy="1853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14pt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13361" y="1764507"/>
            <a:ext cx="4043363" cy="26360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Image with copy (right)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1942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1626" y="1062037"/>
            <a:ext cx="2735943" cy="1607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222628" y="1062037"/>
            <a:ext cx="2735943" cy="1607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1626" y="2793112"/>
            <a:ext cx="2735943" cy="1607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22628" y="2793112"/>
            <a:ext cx="2735943" cy="1607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Images with copy (x4)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10855" y="1372546"/>
            <a:ext cx="2536919" cy="1727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12pt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305550" y="1062038"/>
            <a:ext cx="2542225" cy="42780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12pt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2486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85742" y="1067640"/>
            <a:ext cx="2768395" cy="1281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73194" y="1067640"/>
            <a:ext cx="2768395" cy="1281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060646" y="1067640"/>
            <a:ext cx="2768395" cy="1281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42" y="2420123"/>
            <a:ext cx="2768395" cy="1281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73194" y="2420123"/>
            <a:ext cx="2768395" cy="1281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60646" y="2420123"/>
            <a:ext cx="2768395" cy="1281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Images with copy (x6)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13360" y="3979866"/>
            <a:ext cx="6898640" cy="2550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</a:t>
            </a:r>
            <a:r>
              <a:rPr lang="en-US" dirty="0" err="1" smtClean="0"/>
              <a:t>Morrisons</a:t>
            </a:r>
            <a:r>
              <a:rPr lang="en-US" dirty="0" smtClean="0"/>
              <a:t> Agenda 12pt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" y="3815936"/>
            <a:ext cx="7335520" cy="261610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12pt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98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Image with Support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0988" y="1062037"/>
            <a:ext cx="5847976" cy="33385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273484" y="1062037"/>
            <a:ext cx="2596197" cy="1616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78076" y="2787726"/>
            <a:ext cx="2590826" cy="1612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Feature image with support images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020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Image with Supporting Imag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0988" y="1062037"/>
            <a:ext cx="5305518" cy="33385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692589" y="1062037"/>
            <a:ext cx="2992625" cy="1616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Feature image with support image &amp; copy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586507" y="2953342"/>
            <a:ext cx="3098707" cy="106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Light12pt 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86507" y="2678205"/>
            <a:ext cx="3098707" cy="42780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Agenda Light 12pt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4782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0675" y="1056085"/>
            <a:ext cx="4032250" cy="21960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10554" y="1056085"/>
            <a:ext cx="4032250" cy="21960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2 images with support copy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22475" y="3430163"/>
            <a:ext cx="4039011" cy="6337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Light12pt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2475" y="3283485"/>
            <a:ext cx="4039011" cy="261610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12pt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419115" y="3430163"/>
            <a:ext cx="4039011" cy="6337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Light12pt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419115" y="3283485"/>
            <a:ext cx="4039011" cy="261610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12pt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886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s &amp; Table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301626" y="1061688"/>
            <a:ext cx="5570538" cy="24349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Single chart/table with support copy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105210" y="1374925"/>
            <a:ext cx="2744151" cy="106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Light12pt 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05210" y="1061688"/>
            <a:ext cx="2744151" cy="42780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Agenda Light 12pt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774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82140"/>
            <a:ext cx="9144000" cy="1028700"/>
          </a:xfrm>
          <a:prstGeom prst="rect">
            <a:avLst/>
          </a:prstGeom>
        </p:spPr>
        <p:txBody>
          <a:bodyPr/>
          <a:lstStyle>
            <a:lvl1pPr algn="ctr">
              <a:defRPr sz="4000" b="0" baseline="0">
                <a:solidFill>
                  <a:schemeClr val="bg1"/>
                </a:solidFill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Agenda Light 40pt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1900"/>
            <a:ext cx="9144000" cy="7493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aseline="0">
                <a:solidFill>
                  <a:srgbClr val="FFFFFF"/>
                </a:solidFill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Enter further description – </a:t>
            </a:r>
            <a:r>
              <a:rPr lang="en-GB" dirty="0" err="1" smtClean="0"/>
              <a:t>Morrisons</a:t>
            </a:r>
            <a:r>
              <a:rPr lang="en-GB" dirty="0" smtClean="0"/>
              <a:t> Light 16pt                </a:t>
            </a:r>
            <a:br>
              <a:rPr lang="en-GB" dirty="0" smtClean="0"/>
            </a:br>
            <a:r>
              <a:rPr lang="en-GB" dirty="0" smtClean="0"/>
              <a:t>Enter date</a:t>
            </a:r>
            <a:br>
              <a:rPr lang="en-GB" dirty="0" smtClean="0"/>
            </a:br>
            <a:r>
              <a:rPr lang="en-GB" dirty="0" smtClean="0"/>
              <a:t>Owners name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474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(Large) charts &amp; Table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325121" y="1061688"/>
            <a:ext cx="5641191" cy="333886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Single chart/table with support copy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105210" y="1374925"/>
            <a:ext cx="2744151" cy="106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Light12pt 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05210" y="1061688"/>
            <a:ext cx="2744151" cy="42780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Agenda Light 12pt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732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(Large) charts &amp;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313914" y="1056085"/>
            <a:ext cx="8535446" cy="26858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Single chart/table with support copy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22474" y="4001717"/>
            <a:ext cx="8535446" cy="6337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Light12pt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2474" y="3848689"/>
            <a:ext cx="8535446" cy="261610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12pt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3592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harts &amp; Table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02249" y="3254481"/>
            <a:ext cx="5354918" cy="106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Enter supporting copy – </a:t>
            </a:r>
            <a:r>
              <a:rPr lang="en-US" dirty="0" err="1" smtClean="0"/>
              <a:t>Morrisons</a:t>
            </a:r>
            <a:r>
              <a:rPr lang="en-US" dirty="0" smtClean="0"/>
              <a:t> Agenda Light12pt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02249" y="3101453"/>
            <a:ext cx="5354918" cy="261610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Enter subheading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12pt</a:t>
            </a:r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293689" y="1061688"/>
            <a:ext cx="4195762" cy="193276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23" hasCustomPrompt="1"/>
          </p:nvPr>
        </p:nvSpPr>
        <p:spPr>
          <a:xfrm>
            <a:off x="4652011" y="1061688"/>
            <a:ext cx="4195762" cy="193276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dirty="0" smtClean="0"/>
              <a:t>Multiple chart/table with support copy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9234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harts &amp;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322582" y="1084548"/>
            <a:ext cx="4177029" cy="163973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23" hasCustomPrompt="1"/>
          </p:nvPr>
        </p:nvSpPr>
        <p:spPr>
          <a:xfrm>
            <a:off x="4621531" y="1084548"/>
            <a:ext cx="4177029" cy="163973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 hasCustomPrompt="1"/>
          </p:nvPr>
        </p:nvSpPr>
        <p:spPr>
          <a:xfrm>
            <a:off x="322582" y="2801513"/>
            <a:ext cx="4177029" cy="163973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25" hasCustomPrompt="1"/>
          </p:nvPr>
        </p:nvSpPr>
        <p:spPr>
          <a:xfrm>
            <a:off x="4621531" y="2801513"/>
            <a:ext cx="4177029" cy="163973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Click to add either a chart, table or SmartArt graphic.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3360" y="379102"/>
            <a:ext cx="8229600" cy="35241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aseline="0"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Multiple chart/tables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" y="28701"/>
            <a:ext cx="267303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Header</a:t>
            </a:r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896552" y="28701"/>
            <a:ext cx="2144712" cy="136922"/>
          </a:xfrm>
        </p:spPr>
        <p:txBody>
          <a:bodyPr/>
          <a:lstStyle>
            <a:lvl1pPr>
              <a:buNone/>
              <a:defRPr sz="1000"/>
            </a:lvl1pPr>
          </a:lstStyle>
          <a:p>
            <a:pPr lvl="0"/>
            <a:r>
              <a:rPr lang="en-GB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398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278380"/>
            <a:ext cx="9144000" cy="1028700"/>
          </a:xfrm>
          <a:prstGeom prst="rect">
            <a:avLst/>
          </a:prstGeom>
        </p:spPr>
        <p:txBody>
          <a:bodyPr/>
          <a:lstStyle>
            <a:lvl1pPr algn="ctr">
              <a:defRPr sz="4000" b="0" baseline="0"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End Slide 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Agenda Light 40pt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975100"/>
            <a:ext cx="9144000" cy="330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aseline="0"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Contact Details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474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40055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defRPr sz="1600" b="0" baseline="0"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Image title slide with text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Agenda Light 16pt</a:t>
            </a:r>
            <a:endParaRPr lang="en-US" dirty="0"/>
          </a:p>
        </p:txBody>
      </p:sp>
      <p:sp>
        <p:nvSpPr>
          <p:cNvPr id="6" name="ClipArt Placeholder 4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1607820"/>
            <a:ext cx="9144000" cy="268224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474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Screen 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1050" y="0"/>
            <a:ext cx="3429000" cy="5143500"/>
          </a:xfrm>
          <a:prstGeom prst="rect">
            <a:avLst/>
          </a:prstGeom>
        </p:spPr>
      </p:pic>
      <p:pic>
        <p:nvPicPr>
          <p:cNvPr id="7" name="Picture 6" descr="Dark Green Full Leaf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322971">
            <a:off x="2083287" y="1733820"/>
            <a:ext cx="4837728" cy="302841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19300" y="2747963"/>
            <a:ext cx="4914900" cy="628650"/>
          </a:xfrm>
          <a:custGeom>
            <a:avLst/>
            <a:gdLst>
              <a:gd name="connsiteX0" fmla="*/ 0 w 4914900"/>
              <a:gd name="connsiteY0" fmla="*/ 0 h 838200"/>
              <a:gd name="connsiteX1" fmla="*/ 4914900 w 4914900"/>
              <a:gd name="connsiteY1" fmla="*/ 0 h 838200"/>
              <a:gd name="connsiteX2" fmla="*/ 4914900 w 4914900"/>
              <a:gd name="connsiteY2" fmla="*/ 838200 h 838200"/>
              <a:gd name="connsiteX3" fmla="*/ 0 w 4914900"/>
              <a:gd name="connsiteY3" fmla="*/ 838200 h 838200"/>
              <a:gd name="connsiteX4" fmla="*/ 0 w 491490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4900" h="838200">
                <a:moveTo>
                  <a:pt x="0" y="0"/>
                </a:moveTo>
                <a:lnTo>
                  <a:pt x="4914900" y="0"/>
                </a:lnTo>
                <a:lnTo>
                  <a:pt x="49149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 sz="2200" b="0" baseline="0">
                <a:solidFill>
                  <a:schemeClr val="bg1"/>
                </a:solidFill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Summary statement text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22pt Agenda Light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47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Green Full Lea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322971">
            <a:off x="884857" y="1926768"/>
            <a:ext cx="8554038" cy="535865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2707005"/>
            <a:ext cx="9144000" cy="1028700"/>
          </a:xfrm>
          <a:prstGeom prst="rect">
            <a:avLst/>
          </a:prstGeom>
        </p:spPr>
        <p:txBody>
          <a:bodyPr/>
          <a:lstStyle>
            <a:lvl1pPr algn="ctr">
              <a:defRPr sz="4000" b="0" baseline="0">
                <a:solidFill>
                  <a:srgbClr val="FFFFFF"/>
                </a:solidFill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End Slide 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Agenda Light 40pt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65245"/>
            <a:ext cx="9144000" cy="8686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900" baseline="0">
                <a:solidFill>
                  <a:srgbClr val="FFFFFF"/>
                </a:solidFill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Contact Details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47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040" y="876300"/>
            <a:ext cx="7589521" cy="8890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MorrisonsAgenda Light"/>
                <a:cs typeface="MorrisonsAgenda Light"/>
              </a:defRPr>
            </a:lvl1pPr>
          </a:lstStyle>
          <a:p>
            <a:r>
              <a:rPr lang="en-GB" dirty="0" smtClean="0"/>
              <a:t>Simple breaker </a:t>
            </a:r>
            <a:br>
              <a:rPr lang="en-GB" dirty="0" smtClean="0"/>
            </a:br>
            <a:r>
              <a:rPr lang="en-GB" dirty="0" err="1" smtClean="0"/>
              <a:t>Morrisons</a:t>
            </a:r>
            <a:r>
              <a:rPr lang="en-GB" dirty="0" smtClean="0"/>
              <a:t> Agenda Light 30pt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3039" y="1911430"/>
            <a:ext cx="4474936" cy="235577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orrisonsAgenda Light"/>
                <a:cs typeface="MorrisonsAgenda Light"/>
              </a:defRPr>
            </a:lvl1pPr>
          </a:lstStyle>
          <a:p>
            <a:r>
              <a:rPr lang="en-US" dirty="0" smtClean="0"/>
              <a:t>Enter further description to indicate what this section is going to be about – </a:t>
            </a:r>
            <a:r>
              <a:rPr lang="en-US" dirty="0" err="1" smtClean="0"/>
              <a:t>Morrisons</a:t>
            </a:r>
            <a:r>
              <a:rPr lang="en-US" dirty="0" smtClean="0"/>
              <a:t> Agenda Light 16pt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04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1625" y="1056085"/>
            <a:ext cx="8588375" cy="33444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algn="ctr">
              <a:lnSpc>
                <a:spcPct val="90000"/>
              </a:lnSpc>
              <a:spcBef>
                <a:spcPts val="0"/>
              </a:spcBef>
              <a:defRPr sz="4500" b="0" i="0" baseline="0">
                <a:solidFill>
                  <a:schemeClr val="tx1"/>
                </a:solidFill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056085"/>
            <a:ext cx="8588375" cy="33444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algn="ctr">
              <a:lnSpc>
                <a:spcPct val="90000"/>
              </a:lnSpc>
              <a:spcBef>
                <a:spcPts val="0"/>
              </a:spcBef>
              <a:defRPr sz="4500" b="0" i="0" baseline="0">
                <a:solidFill>
                  <a:schemeClr val="tx1"/>
                </a:solidFill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Enter a statement or heading </a:t>
            </a:r>
            <a:br>
              <a:rPr lang="en-GB" dirty="0" smtClean="0"/>
            </a:br>
            <a:r>
              <a:rPr lang="en-GB" dirty="0" smtClean="0"/>
              <a:t>here to add impact and to break </a:t>
            </a:r>
            <a:br>
              <a:rPr lang="en-GB" dirty="0" smtClean="0"/>
            </a:br>
            <a:r>
              <a:rPr lang="en-GB" dirty="0" smtClean="0"/>
              <a:t>up pages. </a:t>
            </a:r>
            <a:r>
              <a:rPr lang="en-GB" dirty="0" err="1" smtClean="0"/>
              <a:t>Morrisons</a:t>
            </a:r>
            <a:r>
              <a:rPr lang="en-GB" dirty="0" smtClean="0"/>
              <a:t> Agenda </a:t>
            </a:r>
            <a:br>
              <a:rPr lang="en-GB" dirty="0" smtClean="0"/>
            </a:br>
            <a:r>
              <a:rPr lang="en-GB" dirty="0" smtClean="0"/>
              <a:t>Light 45pt.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74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9865" y="972265"/>
            <a:ext cx="7247256" cy="279201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defRPr sz="4500" b="0" i="0" baseline="0">
                <a:solidFill>
                  <a:srgbClr val="FFFFFF"/>
                </a:solidFill>
                <a:latin typeface="MorrisonsAgenda Light"/>
                <a:cs typeface="MorrisonsAgenda Light"/>
              </a:defRPr>
            </a:lvl1pPr>
          </a:lstStyle>
          <a:p>
            <a:pPr lvl="0"/>
            <a:r>
              <a:rPr lang="en-GB" dirty="0" smtClean="0"/>
              <a:t>Enter a statement or heading here to add impact and to break up pages. </a:t>
            </a:r>
            <a:r>
              <a:rPr lang="en-GB" dirty="0" err="1" smtClean="0"/>
              <a:t>Morrisons</a:t>
            </a:r>
            <a:r>
              <a:rPr lang="en-GB" dirty="0" smtClean="0"/>
              <a:t> Agenda Light 45pt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74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ote Box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24" y="1499235"/>
            <a:ext cx="4194556" cy="1382267"/>
          </a:xfrm>
          <a:prstGeom prst="rect">
            <a:avLst/>
          </a:prstGeom>
        </p:spPr>
      </p:pic>
      <p:pic>
        <p:nvPicPr>
          <p:cNvPr id="9" name="Picture 8" descr="Quote Bo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4004" y="1499235"/>
            <a:ext cx="4194556" cy="1382267"/>
          </a:xfrm>
          <a:prstGeom prst="rect">
            <a:avLst/>
          </a:prstGeom>
        </p:spPr>
      </p:pic>
      <p:pic>
        <p:nvPicPr>
          <p:cNvPr id="10" name="Picture 9" descr="Quote Bo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324" y="2977515"/>
            <a:ext cx="4194556" cy="1382266"/>
          </a:xfrm>
          <a:prstGeom prst="rect">
            <a:avLst/>
          </a:prstGeom>
        </p:spPr>
      </p:pic>
      <p:pic>
        <p:nvPicPr>
          <p:cNvPr id="11" name="Picture 10" descr="Quote Box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4004" y="2977515"/>
            <a:ext cx="4194556" cy="1382266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9204" y="1632387"/>
            <a:ext cx="3777996" cy="1065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600" baseline="0">
                <a:solidFill>
                  <a:schemeClr val="accent5"/>
                </a:solidFill>
                <a:latin typeface="MorrisonsAgenda Light"/>
                <a:cs typeface="MorrisonsAgenda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Support text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7364" y="1632387"/>
            <a:ext cx="3777996" cy="1065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600" baseline="0">
                <a:solidFill>
                  <a:schemeClr val="accent5"/>
                </a:solidFill>
                <a:latin typeface="MorrisonsAgenda Light"/>
                <a:cs typeface="MorrisonsAgenda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Support text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9204" y="3125907"/>
            <a:ext cx="3777996" cy="1065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600" baseline="0">
                <a:solidFill>
                  <a:schemeClr val="accent5"/>
                </a:solidFill>
                <a:latin typeface="MorrisonsAgenda Light"/>
                <a:cs typeface="MorrisonsAgenda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Support text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817364" y="3125907"/>
            <a:ext cx="3777996" cy="1065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600" baseline="0">
                <a:solidFill>
                  <a:schemeClr val="accent5"/>
                </a:solidFill>
                <a:latin typeface="MorrisonsAgenda Light"/>
                <a:cs typeface="MorrisonsAgenda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Support text – </a:t>
            </a:r>
            <a:r>
              <a:rPr lang="en-US" dirty="0" err="1" smtClean="0">
                <a:solidFill>
                  <a:schemeClr val="tx1"/>
                </a:solidFill>
              </a:rPr>
              <a:t>Morrisons</a:t>
            </a:r>
            <a:r>
              <a:rPr lang="en-US" dirty="0" smtClean="0">
                <a:solidFill>
                  <a:schemeClr val="tx1"/>
                </a:solidFill>
              </a:rPr>
              <a:t> Agenda Light 16pt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74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8" name="Picture 7" descr="Morrisons Logo Large (on white)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6996" y="308038"/>
            <a:ext cx="2350008" cy="1203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5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8" name="Picture 7" descr="Morrisons Logo Large (on white)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6996" y="308038"/>
            <a:ext cx="2350008" cy="1203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5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20028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chemeClr val="bg1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7" name="Picture 6" descr="Morrisons Logo Small (on white)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8552" y="145974"/>
            <a:ext cx="1139698" cy="586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5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5" name="Picture 4" descr="Morrisons Logo Small (on white)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12201" y="143954"/>
            <a:ext cx="1152517" cy="592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8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457200" rtl="0" eaLnBrk="1" latinLnBrk="0" hangingPunct="1">
        <a:lnSpc>
          <a:spcPct val="90000"/>
        </a:lnSpc>
        <a:spcBef>
          <a:spcPct val="0"/>
        </a:spcBef>
        <a:buFontTx/>
        <a:buNone/>
        <a:defRPr sz="3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spcBef>
          <a:spcPts val="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ts val="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buClr>
          <a:schemeClr val="tx1"/>
        </a:buClr>
        <a:buSzPct val="130000"/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rgbClr val="004E37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6" name="Picture 5" descr="Morrisons Logo Small (on white)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201" y="143954"/>
            <a:ext cx="1152517" cy="592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Leaf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20901"/>
            <a:ext cx="9144000" cy="646440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rgbClr val="004E37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6" name="Picture 5" descr="Morrisons Logo Small (on white)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8552" y="146050"/>
            <a:ext cx="1139552" cy="585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rgbClr val="004E37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6" name="Picture 5" descr="Morrisons Logo Small (on white)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8552" y="146050"/>
            <a:ext cx="1139552" cy="585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rgbClr val="004E37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6" name="Picture 5" descr="Morrisons Logo Small (on white)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8552" y="146050"/>
            <a:ext cx="1139552" cy="585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0" algn="l" defTabSz="457200" rtl="0" eaLnBrk="1" latinLnBrk="0" hangingPunct="1">
        <a:spcBef>
          <a:spcPct val="20000"/>
        </a:spcBef>
        <a:buClr>
          <a:schemeClr val="tx1"/>
        </a:buClr>
        <a:buSzPct val="130000"/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" y="362793"/>
            <a:ext cx="8649208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946072"/>
            <a:ext cx="8598408" cy="26809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7" name="Picture 6" descr="Morrisons Logo Small (on white)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8552" y="146050"/>
            <a:ext cx="1139552" cy="585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56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MorrisonsAgenda Light"/>
          <a:ea typeface="+mj-ea"/>
          <a:cs typeface="MorrisonsAgend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355173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946072"/>
            <a:ext cx="8229600" cy="26809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 rot="10800000">
            <a:off x="304800" y="868680"/>
            <a:ext cx="8547608" cy="1191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203200" y="4853941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524729-2F46-8147-B68E-D3B3EEEC03AB}" type="slidenum">
              <a:rPr lang="en-US" sz="1200" smtClean="0">
                <a:solidFill>
                  <a:srgbClr val="666666"/>
                </a:solidFill>
                <a:latin typeface="MorrisonsAgenda Light"/>
                <a:cs typeface="MorrisonsAgenda Light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MorrisonsAgenda Light"/>
              <a:cs typeface="MorrisonsAgenda Light"/>
            </a:endParaRPr>
          </a:p>
        </p:txBody>
      </p:sp>
      <p:pic>
        <p:nvPicPr>
          <p:cNvPr id="7" name="Picture 6" descr="Morrisons Logo Small (on white).jp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718552" y="146050"/>
            <a:ext cx="1139552" cy="585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92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MorrisonsAgenda Light"/>
          <a:ea typeface="+mj-ea"/>
          <a:cs typeface="MorrisonsAgend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SzPct val="130000"/>
        <a:buFont typeface="Arial"/>
        <a:buChar char="•"/>
        <a:defRPr sz="1400" kern="1200">
          <a:solidFill>
            <a:schemeClr val="tx2"/>
          </a:solidFill>
          <a:latin typeface="MorrisonsAgenda Light"/>
          <a:ea typeface="+mn-ea"/>
          <a:cs typeface="MorrisonsAgend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82636"/>
            <a:ext cx="9144000" cy="1028700"/>
          </a:xfrm>
        </p:spPr>
        <p:txBody>
          <a:bodyPr/>
          <a:lstStyle/>
          <a:p>
            <a:r>
              <a:rPr lang="en-US" sz="2800" dirty="0" smtClean="0"/>
              <a:t>How Morrisons Won the In Store Bakery Retailer of the Year.</a:t>
            </a:r>
            <a:endParaRPr lang="en-US" sz="2800" dirty="0"/>
          </a:p>
        </p:txBody>
      </p:sp>
      <p:pic>
        <p:nvPicPr>
          <p:cNvPr id="6" name="Picture 5" descr="https://ci4.googleusercontent.com/proxy/I213ottVKtui5gpLlXu-sxaqZJekbZ7sf9QXb3Ijta93QPbfrnbeH_7Qi2yZAMLgh3ViAnWku94EsQSM2uMeB7xDA2JbnbNG-5OUqe9I-ubblJAazNTyrfSXm9TYphPi203HznvyImcoUqHyUNo5AOFlCCUwITh-=s0-d-e1-ft#http://i.emlfiles1.com/cmpimg/5/2/8/9/files/imagecache/7495130/w640_7927456_winnersgeneric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437" y="1653988"/>
            <a:ext cx="2101434" cy="203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679" y="242047"/>
            <a:ext cx="40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made 2016 a winning year?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5639" y="914400"/>
            <a:ext cx="79202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A cohesive , simple , corporate plan committed to making the core   Supermarkets strong again.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plan came alive in Bakery with Morrisons Makes it.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We listened to the previous years feedback and responded quickly.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We didn’t forget the importance of our unique patisserie operation.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We focused on the Importance of colleague engagement and training.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We maintained a supply base with long term relationships.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5639" y="1636295"/>
            <a:ext cx="6139543" cy="611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856301" y="611379"/>
            <a:ext cx="2536943" cy="1024916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47444" y="3836355"/>
            <a:ext cx="2171413" cy="78428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35564" y="3155711"/>
            <a:ext cx="2020159" cy="80949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nline image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94" y="955651"/>
            <a:ext cx="8415493" cy="404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0375" y="336884"/>
            <a:ext cx="594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simple cohesive plan from top floor to shop floor........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761" y="356347"/>
            <a:ext cx="680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Morrisons Makes it – telling customers about our craft skills.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5639" y="1203158"/>
            <a:ext cx="6180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Focus on Craft skill  - different to made by Morrisons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Hero lines – Doughnuts , </a:t>
            </a:r>
            <a:r>
              <a:rPr lang="en-GB" dirty="0" err="1" smtClean="0"/>
              <a:t>Coburg</a:t>
            </a:r>
            <a:r>
              <a:rPr lang="en-GB" dirty="0" smtClean="0"/>
              <a:t> Cob.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Scratch produced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Quality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Freshness – made that day.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Unique lines  - </a:t>
            </a:r>
            <a:r>
              <a:rPr lang="en-GB" dirty="0" err="1" smtClean="0"/>
              <a:t>Coburg</a:t>
            </a:r>
            <a:r>
              <a:rPr lang="en-GB" dirty="0" smtClean="0"/>
              <a:t> , </a:t>
            </a:r>
            <a:r>
              <a:rPr lang="en-GB" dirty="0" err="1" smtClean="0"/>
              <a:t>Foccaccia</a:t>
            </a:r>
            <a:r>
              <a:rPr lang="en-GB" dirty="0" smtClean="0"/>
              <a:t>, </a:t>
            </a:r>
            <a:r>
              <a:rPr lang="en-GB" dirty="0" err="1" smtClean="0"/>
              <a:t>Stollen</a:t>
            </a:r>
            <a:r>
              <a:rPr lang="en-GB" dirty="0" smtClean="0"/>
              <a:t>, </a:t>
            </a:r>
            <a:r>
              <a:rPr lang="en-GB" dirty="0" err="1" smtClean="0"/>
              <a:t>Panetonne</a:t>
            </a:r>
            <a:r>
              <a:rPr lang="en-GB" dirty="0" smtClean="0"/>
              <a:t>,</a:t>
            </a:r>
          </a:p>
          <a:p>
            <a:r>
              <a:rPr lang="en-GB" dirty="0" smtClean="0"/>
              <a:t>Fruit tarts , Festival Gateau.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Shape 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2871" y="1096239"/>
            <a:ext cx="2571749" cy="1407318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871" y="2887579"/>
            <a:ext cx="2676806" cy="1407318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6" y="2124433"/>
            <a:ext cx="2571749" cy="1407318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360" y="2124433"/>
            <a:ext cx="2500311" cy="1407318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876" y="2124433"/>
            <a:ext cx="2676806" cy="1407318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7" name="Shape 137" descr="File:Morrisons Trial 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7176" y="4407694"/>
            <a:ext cx="1266825" cy="73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876" y="3651647"/>
            <a:ext cx="2676805" cy="771525"/>
          </a:xfrm>
          <a:prstGeom prst="rect">
            <a:avLst/>
          </a:prstGeom>
          <a:noFill/>
          <a:ln w="9525" cap="flat" cmpd="sng">
            <a:solidFill>
              <a:srgbClr val="3366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6090" y="3651647"/>
            <a:ext cx="2949481" cy="756047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03551" y="3651647"/>
            <a:ext cx="2771774" cy="771525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" name="Shape 1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37211" y="890306"/>
            <a:ext cx="4297454" cy="1106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6259" y="385011"/>
            <a:ext cx="695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Store Media covers Bakery, Cake Shop &amp; Regional unique lines.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757" y="200345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importance of colleagues and training.</a:t>
            </a:r>
            <a:endParaRPr lang="en-GB" dirty="0"/>
          </a:p>
        </p:txBody>
      </p:sp>
      <p:sp>
        <p:nvSpPr>
          <p:cNvPr id="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85939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2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 smtClean="0"/>
              <a:t>An Important factor in our win was the skill of our in store colleagues in delivering the strategy  in store.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2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 20 years we have successfully trained in excess of 1460 bakers to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NVQ 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 in dough production and baking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recently the IPQ diploma.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our 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 bakers complete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IPQ to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diploma level, which is set within the government approved apprentice framework. This means they do functional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skills, employee 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rights and responsibilities,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personal 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and thinking skills. </a:t>
            </a:r>
            <a:endParaRPr lang="en-US" sz="12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2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lnSpc>
                <a:spcPct val="80000"/>
              </a:lnSpc>
              <a:spcBef>
                <a:spcPts val="280"/>
              </a:spcBef>
            </a:pPr>
            <a:r>
              <a:rPr lang="en-US" sz="1200" dirty="0" smtClean="0"/>
              <a:t>The apprentices are taught all the skills regarding traditional baking. Dough production including fermentation &amp; hand </a:t>
            </a:r>
            <a:r>
              <a:rPr lang="en-US" sz="1200" dirty="0" err="1" smtClean="0"/>
              <a:t>moulding</a:t>
            </a:r>
            <a:r>
              <a:rPr lang="en-US" sz="1200" dirty="0" smtClean="0"/>
              <a:t>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200"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forward  our apprentices will take part in the new Government backed Trailblazer Apprenticeship scheme - Level 2  In store or Industrial, with a wider syllabus than before to include fried products and hand finishing of patisserie.</a:t>
            </a:r>
            <a:endParaRPr lang="en-US"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present we currently have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100 apprentices on the </a:t>
            </a:r>
            <a:r>
              <a:rPr lang="en-US" sz="12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53  who are  75% through the course and 50 who started in September of last year.</a:t>
            </a:r>
            <a:endParaRPr lang="en-US"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 presently in use are: Glasgow City College, Sheffield College and Barking &amp; Dagenham College (London). </a:t>
            </a:r>
            <a:endParaRPr lang="en-US" sz="12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200"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run a  </a:t>
            </a:r>
            <a:r>
              <a:rPr lang="en-US" sz="12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Mastercraft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competition every year.</a:t>
            </a:r>
            <a:endParaRPr lang="en-US"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218746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Having Long term partnerships with suppliers is really Important to us </a:t>
            </a:r>
            <a:endParaRPr lang="en-GB" dirty="0"/>
          </a:p>
        </p:txBody>
      </p:sp>
      <p:pic>
        <p:nvPicPr>
          <p:cNvPr id="6553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869" y="1113780"/>
            <a:ext cx="3646516" cy="829583"/>
          </a:xfrm>
          <a:prstGeom prst="rect">
            <a:avLst/>
          </a:prstGeom>
          <a:noFill/>
        </p:spPr>
      </p:pic>
      <p:pic>
        <p:nvPicPr>
          <p:cNvPr id="65540" name="Picture 4" descr="Image result for C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76" y="2392565"/>
            <a:ext cx="3412475" cy="1155032"/>
          </a:xfrm>
          <a:prstGeom prst="rect">
            <a:avLst/>
          </a:prstGeom>
          <a:noFill/>
        </p:spPr>
      </p:pic>
      <p:sp>
        <p:nvSpPr>
          <p:cNvPr id="65542" name="AutoShape 6" descr="Image result for Bak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5544" name="Picture 8" descr="Image result for Bak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869" y="4235116"/>
            <a:ext cx="4562511" cy="548662"/>
          </a:xfrm>
          <a:prstGeom prst="rect">
            <a:avLst/>
          </a:prstGeom>
          <a:noFill/>
        </p:spPr>
      </p:pic>
      <p:sp>
        <p:nvSpPr>
          <p:cNvPr id="65546" name="AutoShape 10" descr="Image result for rank hov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48" name="AutoShape 12" descr="Image result for rank hov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5550" name="Picture 14" descr="Image result for rank hov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8878" y="1278785"/>
            <a:ext cx="2014430" cy="1517538"/>
          </a:xfrm>
          <a:prstGeom prst="rect">
            <a:avLst/>
          </a:prstGeom>
          <a:noFill/>
        </p:spPr>
      </p:pic>
      <p:sp>
        <p:nvSpPr>
          <p:cNvPr id="65552" name="AutoShape 16" descr="Image result for taylors the ba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54" name="AutoShape 18" descr="Taylors The Ba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56" name="AutoShape 20" descr="Image result for taylors the ba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58" name="AutoShape 22" descr="Image result for taylors the ba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60" name="AutoShape 24" descr="Image result for rathbones br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98" name="AutoShape 2" descr="Image result for whitworth bros lt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Image result for whitworth bros lt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6481" y="3167809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298" y="191852"/>
            <a:ext cx="682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is an important factor in being a food maker &amp; shopkeeper.....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2012" y="1149724"/>
            <a:ext cx="87715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We value long term relationships.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Suppliers and supplier relationships are one of our 4 ambitions.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We are a volume driven business.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We listen to our suppliers.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We help each other.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We have tough discussions at times but trade with honesty, integrity and respect.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We value true </a:t>
            </a:r>
            <a:r>
              <a:rPr lang="en-GB" dirty="0" err="1" smtClean="0"/>
              <a:t>innovation,unique</a:t>
            </a:r>
            <a:r>
              <a:rPr lang="en-GB" dirty="0" smtClean="0"/>
              <a:t> products and newness.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154" y="218746"/>
            <a:ext cx="682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can Suppliers help us to improve our offer going forward?</a:t>
            </a:r>
            <a:endParaRPr lang="en-GB" dirty="0"/>
          </a:p>
        </p:txBody>
      </p:sp>
      <p:sp>
        <p:nvSpPr>
          <p:cNvPr id="57346" name="AutoShape 2" descr="Taylors The Ba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348" name="AutoShape 4" descr="Image result for rathbones br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350" name="AutoShape 6" descr="Image result for rathbones br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25288" y="1116187"/>
            <a:ext cx="7803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Quality.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Consistency.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Value.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Newness.</a:t>
            </a:r>
          </a:p>
          <a:p>
            <a:r>
              <a:rPr lang="en-GB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Innovation , quirky not gimmicky  - exclusive to Morrisons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Great service – technical , sales , logistics , accounts,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60374" y="2433234"/>
            <a:ext cx="1771381" cy="9144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0375" y="3042834"/>
            <a:ext cx="1771381" cy="9144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Thank you </a:t>
            </a:r>
            <a:endParaRPr lang="en-GB" dirty="0"/>
          </a:p>
        </p:txBody>
      </p:sp>
      <p:pic>
        <p:nvPicPr>
          <p:cNvPr id="3" name="Picture 2" descr="https://ci4.googleusercontent.com/proxy/I213ottVKtui5gpLlXu-sxaqZJekbZ7sf9QXb3Ijta93QPbfrnbeH_7Qi2yZAMLgh3ViAnWku94EsQSM2uMeB7xDA2JbnbNG-5OUqe9I-ubblJAazNTyrfSXm9TYphPi203HznvyImcoUqHyUNo5AOFlCCUwITh-=s0-d-e1-ft#http://i.emlfiles1.com/cmpimg/5/2/8/9/files/imagecache/7495130/w640_7927456_winnersgeneric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340" y="1210033"/>
            <a:ext cx="1671056" cy="16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4606" y="30615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4606" y="1106905"/>
            <a:ext cx="8310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450 Scratch In Store Bakeries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374 dedicated Cake Shops.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1,200 trained Bakers.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Over 1,460 apprentices trained to NVQ Level 2 dough production &amp; baking       in the last 20 years.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Industrial plant bakery – </a:t>
            </a:r>
            <a:r>
              <a:rPr lang="en-GB" dirty="0" err="1" smtClean="0"/>
              <a:t>Rathbones</a:t>
            </a:r>
            <a:r>
              <a:rPr lang="en-GB" dirty="0" smtClean="0"/>
              <a:t> Wakefield.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Experienced team who are passionate about Bakery.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182" y="423582"/>
            <a:ext cx="390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Not ‘how’ but ‘ why’ ............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2180" y="1069041"/>
            <a:ext cx="8027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1400" dirty="0" smtClean="0"/>
              <a:t>Food Makers &amp; Shopkeepers.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Morrisons Makes it and we make Morrisons.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We make and provide quality food that is affordable for our customers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Pride – every day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Passion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Listening hard &amp; responding quickly wherever possible to customers , colleagues &amp; suppliers.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Skill  &amp; Understanding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Customer , Colleague , Supplier – our key stakeholders.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This is how our passion comes alive.......our Easter Bakery story.</a:t>
            </a:r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18434" name="AutoShape 2" descr="Displaying thumbnail of video Updated Hot X bun video.wm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6 winners group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11" y="1044054"/>
            <a:ext cx="3179614" cy="18715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215" y="1290918"/>
            <a:ext cx="1966944" cy="349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338" y="3137905"/>
            <a:ext cx="2938255" cy="165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https://ci4.googleusercontent.com/proxy/I213ottVKtui5gpLlXu-sxaqZJekbZ7sf9QXb3Ijta93QPbfrnbeH_7Qi2yZAMLgh3ViAnWku94EsQSM2uMeB7xDA2JbnbNG-5OUqe9I-ubblJAazNTyrfSXm9TYphPi203HznvyImcoUqHyUNo5AOFlCCUwITh-=s0-d-e1-ft#http://i.emlfiles1.com/cmpimg/5/2/8/9/files/imagecache/7495130/w640_7927456_winnersgeneric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7350" y="1044054"/>
            <a:ext cx="1671056" cy="1616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723" y="342900"/>
            <a:ext cx="7627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Morrisons - Proud winners of The In Store Bakery Retailer of the Year Award 2016</a:t>
            </a:r>
            <a:endParaRPr lang="en-GB" sz="1600" dirty="0"/>
          </a:p>
        </p:txBody>
      </p:sp>
      <p:pic>
        <p:nvPicPr>
          <p:cNvPr id="7170" name="Picture 2" descr="https://www.bakeryawards.co.uk/wp-content/uploads/cache/2017/01/ASC_5277/1917830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3425" y="2866030"/>
            <a:ext cx="2970242" cy="18124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625" y="215153"/>
            <a:ext cx="700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a fantastic award to win!......  and we are proud to have won it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5118" y="1035424"/>
            <a:ext cx="708815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 It’s a really thorough judging process.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The judges are Industry Experts. 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We prepare a detailed Head Office Submission.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We host an escorted judges visit – last year it was Scarborough.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On top of that there are unannounced visits to nominated stores.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We have a winning track record having won in 2009,2011,2013 and 2016.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Awards are really important to the business and resonate with customers.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So we have been telling customers about our win.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</p:txBody>
      </p:sp>
      <p:pic>
        <p:nvPicPr>
          <p:cNvPr id="4" name="Picture 3" descr="https://ci4.googleusercontent.com/proxy/I213ottVKtui5gpLlXu-sxaqZJekbZ7sf9QXb3Ijta93QPbfrnbeH_7Qi2yZAMLgh3ViAnWku94EsQSM2uMeB7xDA2JbnbNG-5OUqe9I-ubblJAazNTyrfSXm9TYphPi203HznvyImcoUqHyUNo5AOFlCCUwITh-=s0-d-e1-ft#http://i.emlfiles1.com/cmpimg/5/2/8/9/files/imagecache/7495130/w640_7927456_winnersgeneric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547" y="1244409"/>
            <a:ext cx="1671056" cy="16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80989" y="198835"/>
            <a:ext cx="861218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 dirty="0"/>
          </a:p>
          <a:p>
            <a:r>
              <a:rPr lang="en-GB" b="1" dirty="0"/>
              <a:t>Bakery Industry Awards – Media Support – TV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1097756"/>
            <a:ext cx="7169150" cy="381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80989" y="296466"/>
            <a:ext cx="8612187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 dirty="0"/>
          </a:p>
          <a:p>
            <a:r>
              <a:rPr lang="en-GB" b="1" dirty="0"/>
              <a:t>   Bakery Industry Awards – </a:t>
            </a:r>
            <a:r>
              <a:rPr lang="en-GB" b="1" dirty="0" smtClean="0"/>
              <a:t>In Store Media Support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8435" name="Picture 3" descr="30 x 20 Pos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9" y="966787"/>
            <a:ext cx="19462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Bann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966788"/>
            <a:ext cx="4476750" cy="128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Bark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8" y="3604022"/>
            <a:ext cx="4070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Bulkhea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1726" y="2677716"/>
            <a:ext cx="2595563" cy="194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604838" y="3180160"/>
            <a:ext cx="219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Poster</a:t>
            </a:r>
            <a:endParaRPr lang="en-GB" dirty="0"/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708400" y="2308384"/>
            <a:ext cx="3063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Front of Store </a:t>
            </a:r>
            <a:r>
              <a:rPr lang="en-GB" dirty="0"/>
              <a:t>Banner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4911725" y="4683919"/>
            <a:ext cx="219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Bakery Bulkhead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604838" y="4823222"/>
            <a:ext cx="219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Shelf Barker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0" y="254794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 dirty="0"/>
          </a:p>
          <a:p>
            <a:r>
              <a:rPr lang="en-GB" b="1" dirty="0"/>
              <a:t>   Bakery Industry Awards – Media Support – Press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-3252788" y="2677716"/>
            <a:ext cx="219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FOS Banner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32347"/>
            <a:ext cx="435451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1" y="1671638"/>
            <a:ext cx="4257675" cy="20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0" y="276225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 dirty="0"/>
          </a:p>
          <a:p>
            <a:r>
              <a:rPr lang="en-GB" b="1" dirty="0"/>
              <a:t>   Bakery Industry Awards – Media Support – Digital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20485" name="Picture 6" descr="Bread_GTK_F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6" y="1162050"/>
            <a:ext cx="3629025" cy="27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BakerAwardsFBv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162050"/>
            <a:ext cx="3760788" cy="282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816811" y="4212670"/>
            <a:ext cx="2157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Likes – 10,137</a:t>
            </a:r>
            <a:endParaRPr lang="en-GB" dirty="0"/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367743" y="3982641"/>
            <a:ext cx="1559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Likes – 3,346</a:t>
            </a:r>
            <a:endParaRPr lang="en-GB" dirty="0"/>
          </a:p>
        </p:txBody>
      </p:sp>
      <p:sp>
        <p:nvSpPr>
          <p:cNvPr id="3074" name="AutoShape 2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6" name="Picture 4" descr="Image result for facebook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6" y="3882629"/>
            <a:ext cx="1072778" cy="975255"/>
          </a:xfrm>
          <a:prstGeom prst="rect">
            <a:avLst/>
          </a:prstGeom>
          <a:noFill/>
        </p:spPr>
      </p:pic>
      <p:pic>
        <p:nvPicPr>
          <p:cNvPr id="11" name="Picture 4" descr="Image result for facebook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1153" y="3860325"/>
            <a:ext cx="952762" cy="98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risons_PowerPointTemplate_Morrisons_FullColour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Morrisons_PowerPointTemplate_Morrisons_FullColour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rrisons_PowerPointTemplate_Morrisons_FullColour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eaker Pages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tement Breaker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atement Breaker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Statement Breaker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Statement Breaker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ntents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tent Pages">
  <a:themeElements>
    <a:clrScheme name="Morrisons Colour Palette">
      <a:dk1>
        <a:srgbClr val="004E37"/>
      </a:dk1>
      <a:lt1>
        <a:sysClr val="window" lastClr="FFFFFF"/>
      </a:lt1>
      <a:dk2>
        <a:srgbClr val="686C72"/>
      </a:dk2>
      <a:lt2>
        <a:srgbClr val="FFFFFF"/>
      </a:lt2>
      <a:accent1>
        <a:srgbClr val="FCBC00"/>
      </a:accent1>
      <a:accent2>
        <a:srgbClr val="2EA836"/>
      </a:accent2>
      <a:accent3>
        <a:srgbClr val="E3E6E5"/>
      </a:accent3>
      <a:accent4>
        <a:srgbClr val="00020F"/>
      </a:accent4>
      <a:accent5>
        <a:srgbClr val="666666"/>
      </a:accent5>
      <a:accent6>
        <a:srgbClr val="004E37"/>
      </a:accent6>
      <a:hlink>
        <a:srgbClr val="FCBC00"/>
      </a:hlink>
      <a:folHlink>
        <a:srgbClr val="FCB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525CEDCAD5F4AB43E00AD47BA24C5" ma:contentTypeVersion="5" ma:contentTypeDescription="Create a new document." ma:contentTypeScope="" ma:versionID="90e937827c46ae162aa4838101bbceee">
  <xsd:schema xmlns:xsd="http://www.w3.org/2001/XMLSchema" xmlns:xs="http://www.w3.org/2001/XMLSchema" xmlns:p="http://schemas.microsoft.com/office/2006/metadata/properties" xmlns:ns2="1e8e0c9b-eea2-4cdf-afd0-05ef9344c827" xmlns:ns3="http://schemas.microsoft.com/sharepoint/v4" targetNamespace="http://schemas.microsoft.com/office/2006/metadata/properties" ma:root="true" ma:fieldsID="42f8186f11a98da23d43bce233e26273" ns2:_="" ns3:_="">
    <xsd:import namespace="1e8e0c9b-eea2-4cdf-afd0-05ef9344c82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Priority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e0c9b-eea2-4cdf-afd0-05ef9344c827" elementFormDefault="qualified">
    <xsd:import namespace="http://schemas.microsoft.com/office/2006/documentManagement/types"/>
    <xsd:import namespace="http://schemas.microsoft.com/office/infopath/2007/PartnerControls"/>
    <xsd:element name="Details" ma:index="8" nillable="true" ma:displayName="Details" ma:description="" ma:internalName="Details">
      <xsd:simpleType>
        <xsd:restriction base="dms:Note"/>
      </xsd:simpleType>
    </xsd:element>
    <xsd:element name="Priority" ma:index="9" nillable="true" ma:displayName="Priority" ma:description="Sets order of documents" ma:internalName="Priority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riority xmlns="1e8e0c9b-eea2-4cdf-afd0-05ef9344c827" xsi:nil="true"/>
    <Details xmlns="1e8e0c9b-eea2-4cdf-afd0-05ef9344c827">Widescreen 16:9 size powerpoint slides</Details>
  </documentManagement>
</p:properties>
</file>

<file path=customXml/itemProps1.xml><?xml version="1.0" encoding="utf-8"?>
<ds:datastoreItem xmlns:ds="http://schemas.openxmlformats.org/officeDocument/2006/customXml" ds:itemID="{96A7ECAF-26DA-48F7-8417-955773019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e0c9b-eea2-4cdf-afd0-05ef9344c82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F704B9-AC95-4838-AB39-77BAD8F5C5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084404-5F46-41B3-9323-2A89EF8C27A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1e8e0c9b-eea2-4cdf-afd0-05ef9344c8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663</Words>
  <Application>Microsoft Office PowerPoint</Application>
  <PresentationFormat>On-screen Show (16:9)</PresentationFormat>
  <Paragraphs>212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Morrisons_PowerPointTemplate_Morrisons_FullColour</vt:lpstr>
      <vt:lpstr>1_Morrisons_PowerPointTemplate_Morrisons_FullColour</vt:lpstr>
      <vt:lpstr>Breaker Pages</vt:lpstr>
      <vt:lpstr>Statement Breaker</vt:lpstr>
      <vt:lpstr>1_Statement Breaker</vt:lpstr>
      <vt:lpstr>2_Statement Breaker</vt:lpstr>
      <vt:lpstr>3_Statement Breaker</vt:lpstr>
      <vt:lpstr>Contents</vt:lpstr>
      <vt:lpstr>Content Pages</vt:lpstr>
      <vt:lpstr>2_Morrisons_PowerPointTemplate_Morrisons_FullColour</vt:lpstr>
      <vt:lpstr>How Morrisons Won the In Store Bakery Retailer of the Year.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Thompson Brand Partners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Brown</cp:lastModifiedBy>
  <cp:revision>68</cp:revision>
  <dcterms:created xsi:type="dcterms:W3CDTF">2016-04-05T13:31:00Z</dcterms:created>
  <dcterms:modified xsi:type="dcterms:W3CDTF">2017-04-30T06:41:46Z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0x010100648525CEDCAD5F4AB43E00AD47BA24C5</vt:lpwstr>
  </property>
</Properties>
</file>